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handoutMasterIdLst>
    <p:handoutMasterId r:id="rId35"/>
  </p:handoutMasterIdLst>
  <p:sldIdLst>
    <p:sldId id="256" r:id="rId2"/>
    <p:sldId id="2139117742" r:id="rId3"/>
    <p:sldId id="317" r:id="rId4"/>
    <p:sldId id="266" r:id="rId5"/>
    <p:sldId id="2139117756" r:id="rId6"/>
    <p:sldId id="260" r:id="rId7"/>
    <p:sldId id="318" r:id="rId8"/>
    <p:sldId id="281" r:id="rId9"/>
    <p:sldId id="295" r:id="rId10"/>
    <p:sldId id="297" r:id="rId11"/>
    <p:sldId id="319" r:id="rId12"/>
    <p:sldId id="316" r:id="rId13"/>
    <p:sldId id="2139117761" r:id="rId14"/>
    <p:sldId id="2139117764" r:id="rId15"/>
    <p:sldId id="2139117760" r:id="rId16"/>
    <p:sldId id="2139117765" r:id="rId17"/>
    <p:sldId id="2139117762" r:id="rId18"/>
    <p:sldId id="2139117766" r:id="rId19"/>
    <p:sldId id="323" r:id="rId20"/>
    <p:sldId id="324" r:id="rId21"/>
    <p:sldId id="325" r:id="rId22"/>
    <p:sldId id="326" r:id="rId23"/>
    <p:sldId id="309" r:id="rId24"/>
    <p:sldId id="2139117771" r:id="rId25"/>
    <p:sldId id="311" r:id="rId26"/>
    <p:sldId id="2139117772" r:id="rId27"/>
    <p:sldId id="2139117763" r:id="rId28"/>
    <p:sldId id="2139117767" r:id="rId29"/>
    <p:sldId id="2139117768" r:id="rId30"/>
    <p:sldId id="313" r:id="rId31"/>
    <p:sldId id="2139117770" r:id="rId32"/>
    <p:sldId id="28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9D51D3-CE55-8512-22CF-B6F0379D5434}" name="Patrick Jordan" initials="PJ" userId="S::Pjordan@portofalbany.us::f7975860-6b67-43e2-bb91-862d7db6df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Tate" initials="JT" lastIdx="2" clrIdx="0">
    <p:extLst>
      <p:ext uri="{19B8F6BF-5375-455C-9EA6-DF929625EA0E}">
        <p15:presenceInfo xmlns:p15="http://schemas.microsoft.com/office/powerpoint/2012/main" userId="S::jtate@mjinc.com::90b52b13-89b5-42ea-909a-dcc343f286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953" autoAdjust="0"/>
  </p:normalViewPr>
  <p:slideViewPr>
    <p:cSldViewPr snapToGrid="0">
      <p:cViewPr varScale="1">
        <p:scale>
          <a:sx n="77" d="100"/>
          <a:sy n="77" d="100"/>
        </p:scale>
        <p:origin x="2028" y="7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C94808-DE07-4B3E-BF42-E8905F1E54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2F1689-64CC-4EF6-8715-A3376834F2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68B6FF-73AF-48A4-A8AA-A27782374E2B}" type="datetimeFigureOut">
              <a:rPr lang="en-US" smtClean="0"/>
              <a:t>3/15/2022</a:t>
            </a:fld>
            <a:endParaRPr lang="en-US" dirty="0"/>
          </a:p>
        </p:txBody>
      </p:sp>
      <p:sp>
        <p:nvSpPr>
          <p:cNvPr id="4" name="Footer Placeholder 3">
            <a:extLst>
              <a:ext uri="{FF2B5EF4-FFF2-40B4-BE49-F238E27FC236}">
                <a16:creationId xmlns:a16="http://schemas.microsoft.com/office/drawing/2014/main" id="{503148D7-061B-4EB1-BAB6-AE3E7281A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87E300A-6BC1-4266-8D8F-5B35AF5B20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6CE773-BE23-456E-9608-8F4271E5D0E7}" type="slidenum">
              <a:rPr lang="en-US" smtClean="0"/>
              <a:t>‹#›</a:t>
            </a:fld>
            <a:endParaRPr lang="en-US" dirty="0"/>
          </a:p>
        </p:txBody>
      </p:sp>
    </p:spTree>
    <p:extLst>
      <p:ext uri="{BB962C8B-B14F-4D97-AF65-F5344CB8AC3E}">
        <p14:creationId xmlns:p14="http://schemas.microsoft.com/office/powerpoint/2010/main" val="2326749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4896A-555C-4F87-A57C-7064A21AEC63}" type="datetimeFigureOut">
              <a:rPr lang="en-US" smtClean="0"/>
              <a:t>3/15/2022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F44BF-B2FA-4A13-BBDF-79DF7BBD2B63}" type="slidenum">
              <a:rPr lang="en-US" smtClean="0"/>
              <a:t>‹#›</a:t>
            </a:fld>
            <a:endParaRPr lang="en-US" dirty="0"/>
          </a:p>
        </p:txBody>
      </p:sp>
    </p:spTree>
    <p:extLst>
      <p:ext uri="{BB962C8B-B14F-4D97-AF65-F5344CB8AC3E}">
        <p14:creationId xmlns:p14="http://schemas.microsoft.com/office/powerpoint/2010/main" val="55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Team depending on who is present</a:t>
            </a:r>
          </a:p>
          <a:p>
            <a:r>
              <a:rPr lang="en-US" dirty="0"/>
              <a:t>	</a:t>
            </a:r>
          </a:p>
        </p:txBody>
      </p:sp>
      <p:sp>
        <p:nvSpPr>
          <p:cNvPr id="4" name="Slide Number Placeholder 3"/>
          <p:cNvSpPr>
            <a:spLocks noGrp="1"/>
          </p:cNvSpPr>
          <p:nvPr>
            <p:ph type="sldNum" sz="quarter" idx="5"/>
          </p:nvPr>
        </p:nvSpPr>
        <p:spPr/>
        <p:txBody>
          <a:bodyPr/>
          <a:lstStyle/>
          <a:p>
            <a:fld id="{35DF44BF-B2FA-4A13-BBDF-79DF7BBD2B63}" type="slidenum">
              <a:rPr lang="en-US" smtClean="0"/>
              <a:t>1</a:t>
            </a:fld>
            <a:endParaRPr lang="en-US" dirty="0"/>
          </a:p>
        </p:txBody>
      </p:sp>
    </p:spTree>
    <p:extLst>
      <p:ext uri="{BB962C8B-B14F-4D97-AF65-F5344CB8AC3E}">
        <p14:creationId xmlns:p14="http://schemas.microsoft.com/office/powerpoint/2010/main" val="496617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Simulation of the proposed Site</a:t>
            </a:r>
          </a:p>
        </p:txBody>
      </p:sp>
      <p:sp>
        <p:nvSpPr>
          <p:cNvPr id="4" name="Slide Number Placeholder 3"/>
          <p:cNvSpPr>
            <a:spLocks noGrp="1"/>
          </p:cNvSpPr>
          <p:nvPr>
            <p:ph type="sldNum" sz="quarter" idx="5"/>
          </p:nvPr>
        </p:nvSpPr>
        <p:spPr/>
        <p:txBody>
          <a:bodyPr/>
          <a:lstStyle/>
          <a:p>
            <a:fld id="{35DF44BF-B2FA-4A13-BBDF-79DF7BBD2B63}" type="slidenum">
              <a:rPr lang="en-US" smtClean="0"/>
              <a:t>10</a:t>
            </a:fld>
            <a:endParaRPr lang="en-US" dirty="0"/>
          </a:p>
        </p:txBody>
      </p:sp>
    </p:spTree>
    <p:extLst>
      <p:ext uri="{BB962C8B-B14F-4D97-AF65-F5344CB8AC3E}">
        <p14:creationId xmlns:p14="http://schemas.microsoft.com/office/powerpoint/2010/main" val="831425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GEIS Approved for 85’ high buildings</a:t>
            </a:r>
          </a:p>
          <a:p>
            <a:pPr marL="171450" indent="-171450">
              <a:buFont typeface="Arial" panose="020B0604020202020204" pitchFamily="34" charset="0"/>
              <a:buChar char="•"/>
            </a:pPr>
            <a:r>
              <a:rPr lang="en-US" dirty="0"/>
              <a:t>FEIS has been approved which included a visual impact assessment which was provided as part of the variance application</a:t>
            </a:r>
          </a:p>
          <a:p>
            <a:pPr marL="171450" indent="-171450">
              <a:buFont typeface="Arial" panose="020B0604020202020204" pitchFamily="34" charset="0"/>
              <a:buChar char="•"/>
            </a:pPr>
            <a:r>
              <a:rPr lang="en-US" dirty="0"/>
              <a:t>VIA was reviewed by the Town Planning Board (lead agent) and various state agencies</a:t>
            </a:r>
          </a:p>
          <a:p>
            <a:pPr marL="171450" indent="-171450">
              <a:buFont typeface="Arial" panose="020B0604020202020204" pitchFamily="34" charset="0"/>
              <a:buChar char="•"/>
            </a:pPr>
            <a:r>
              <a:rPr lang="en-US" dirty="0"/>
              <a:t>Maintaining Hudson River vegetation and modifications to storage locations in response to EIS comments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12</a:t>
            </a:fld>
            <a:endParaRPr lang="en-US" dirty="0"/>
          </a:p>
        </p:txBody>
      </p:sp>
    </p:spTree>
    <p:extLst>
      <p:ext uri="{BB962C8B-B14F-4D97-AF65-F5344CB8AC3E}">
        <p14:creationId xmlns:p14="http://schemas.microsoft.com/office/powerpoint/2010/main" val="89683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whole site is within the 100-year floodplain</a:t>
            </a:r>
          </a:p>
          <a:p>
            <a:pPr marL="171450" indent="-171450">
              <a:buFont typeface="Arial" panose="020B0604020202020204" pitchFamily="34" charset="0"/>
              <a:buChar char="•"/>
            </a:pPr>
            <a:r>
              <a:rPr lang="en-US" dirty="0"/>
              <a:t>Site will be raised up to allow the building FFE to be at 21.0’ – 3’ above the Flood Plan Elevation of 18.0’</a:t>
            </a:r>
          </a:p>
          <a:p>
            <a:pPr marL="171450" indent="-171450">
              <a:buFont typeface="Arial" panose="020B0604020202020204" pitchFamily="34" charset="0"/>
              <a:buChar char="•"/>
            </a:pPr>
            <a:r>
              <a:rPr lang="en-US" dirty="0"/>
              <a:t>Access the to Hudson River is required for the project and thus development within the 100-year Floodplain is unavoidable</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13</a:t>
            </a:fld>
            <a:endParaRPr lang="en-US" dirty="0"/>
          </a:p>
        </p:txBody>
      </p:sp>
    </p:spTree>
    <p:extLst>
      <p:ext uri="{BB962C8B-B14F-4D97-AF65-F5344CB8AC3E}">
        <p14:creationId xmlns:p14="http://schemas.microsoft.com/office/powerpoint/2010/main" val="65364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whole site is within the 100-year floodplain</a:t>
            </a:r>
          </a:p>
          <a:p>
            <a:pPr marL="171450" indent="-171450">
              <a:buFont typeface="Arial" panose="020B0604020202020204" pitchFamily="34" charset="0"/>
              <a:buChar char="•"/>
            </a:pPr>
            <a:r>
              <a:rPr lang="en-US" dirty="0"/>
              <a:t>Site will be raised up to allow the building FFE to be at 21.0’ – 3’ above the Flood Plan Elevation of 18.0’</a:t>
            </a:r>
          </a:p>
          <a:p>
            <a:pPr marL="171450" indent="-171450">
              <a:buFont typeface="Arial" panose="020B0604020202020204" pitchFamily="34" charset="0"/>
              <a:buChar char="•"/>
            </a:pPr>
            <a:r>
              <a:rPr lang="en-US" dirty="0"/>
              <a:t>Access the to Hudson River is required for the project and thus development within the 100-year Floodplain is unavoidable</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14</a:t>
            </a:fld>
            <a:endParaRPr lang="en-US" dirty="0"/>
          </a:p>
        </p:txBody>
      </p:sp>
    </p:spTree>
    <p:extLst>
      <p:ext uri="{BB962C8B-B14F-4D97-AF65-F5344CB8AC3E}">
        <p14:creationId xmlns:p14="http://schemas.microsoft.com/office/powerpoint/2010/main" val="165748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maintained the required Side setback of 25’ given that the adjacent property is owned by National Grid and not a Public ROW.</a:t>
            </a:r>
          </a:p>
          <a:p>
            <a:pPr marL="171450" indent="-171450">
              <a:buFont typeface="Arial" panose="020B0604020202020204" pitchFamily="34" charset="0"/>
              <a:buChar char="•"/>
            </a:pPr>
            <a:r>
              <a:rPr lang="en-US" dirty="0"/>
              <a:t>Additional Land to the west is needed from National Grid to provide adequate property, buildings within the 100’ front setback is unavoidable.</a:t>
            </a:r>
          </a:p>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15</a:t>
            </a:fld>
            <a:endParaRPr lang="en-US" dirty="0"/>
          </a:p>
        </p:txBody>
      </p:sp>
    </p:spTree>
    <p:extLst>
      <p:ext uri="{BB962C8B-B14F-4D97-AF65-F5344CB8AC3E}">
        <p14:creationId xmlns:p14="http://schemas.microsoft.com/office/powerpoint/2010/main" val="8463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maintained the required Side setback of 25’ given that the adjacent property is owned by National Grid and not a Public ROW.</a:t>
            </a:r>
          </a:p>
          <a:p>
            <a:pPr marL="171450" indent="-171450">
              <a:buFont typeface="Arial" panose="020B0604020202020204" pitchFamily="34" charset="0"/>
              <a:buChar char="•"/>
            </a:pPr>
            <a:r>
              <a:rPr lang="en-US" dirty="0"/>
              <a:t>Additional Land to the west is needed from National Grid to provide adequate property, buildings within the 100’ front setback is unavoidable.</a:t>
            </a:r>
          </a:p>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16</a:t>
            </a:fld>
            <a:endParaRPr lang="en-US" dirty="0"/>
          </a:p>
        </p:txBody>
      </p:sp>
    </p:spTree>
    <p:extLst>
      <p:ext uri="{BB962C8B-B14F-4D97-AF65-F5344CB8AC3E}">
        <p14:creationId xmlns:p14="http://schemas.microsoft.com/office/powerpoint/2010/main" val="830519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Town code requires 10% landscaping coverage within the Parking Lot </a:t>
            </a:r>
          </a:p>
          <a:p>
            <a:pPr marL="171450" indent="-171450">
              <a:buFont typeface="Arial" panose="020B0604020202020204" pitchFamily="34" charset="0"/>
              <a:buChar char="•"/>
            </a:pPr>
            <a:r>
              <a:rPr lang="en-US" dirty="0"/>
              <a:t>8.2% is provided with additional landscaping outside the “Parking Area” at the front entrance and around the detention plans, but not counted towards the requirement.</a:t>
            </a:r>
          </a:p>
          <a:p>
            <a:pPr marL="171450" indent="-171450">
              <a:buFont typeface="Arial" panose="020B0604020202020204" pitchFamily="34" charset="0"/>
              <a:buChar char="•"/>
            </a:pPr>
            <a:r>
              <a:rPr lang="en-US" dirty="0"/>
              <a:t>360 parking spaces are provided which is the minimum allowed for the facility.</a:t>
            </a:r>
          </a:p>
          <a:p>
            <a:pPr marL="171450" indent="-171450">
              <a:buFont typeface="Arial" panose="020B0604020202020204" pitchFamily="34" charset="0"/>
              <a:buChar char="•"/>
            </a:pPr>
            <a:r>
              <a:rPr lang="en-US" dirty="0"/>
              <a:t>Any additional parking lot expansion to accommodate landscaping would require further encroachment onto National Grid Property.</a:t>
            </a:r>
          </a:p>
        </p:txBody>
      </p:sp>
      <p:sp>
        <p:nvSpPr>
          <p:cNvPr id="4" name="Slide Number Placeholder 3"/>
          <p:cNvSpPr>
            <a:spLocks noGrp="1"/>
          </p:cNvSpPr>
          <p:nvPr>
            <p:ph type="sldNum" sz="quarter" idx="5"/>
          </p:nvPr>
        </p:nvSpPr>
        <p:spPr/>
        <p:txBody>
          <a:bodyPr/>
          <a:lstStyle/>
          <a:p>
            <a:fld id="{35DF44BF-B2FA-4A13-BBDF-79DF7BBD2B63}" type="slidenum">
              <a:rPr lang="en-US" smtClean="0"/>
              <a:t>17</a:t>
            </a:fld>
            <a:endParaRPr lang="en-US" dirty="0"/>
          </a:p>
        </p:txBody>
      </p:sp>
    </p:spTree>
    <p:extLst>
      <p:ext uri="{BB962C8B-B14F-4D97-AF65-F5344CB8AC3E}">
        <p14:creationId xmlns:p14="http://schemas.microsoft.com/office/powerpoint/2010/main" val="282017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Town code requires 10% landscaping coverage within the Parking Lot </a:t>
            </a:r>
          </a:p>
          <a:p>
            <a:pPr marL="171450" indent="-171450">
              <a:buFont typeface="Arial" panose="020B0604020202020204" pitchFamily="34" charset="0"/>
              <a:buChar char="•"/>
            </a:pPr>
            <a:r>
              <a:rPr lang="en-US" dirty="0"/>
              <a:t>8.2% is provided with additional landscaping outside the “Parking Area” at the front entrance and around the detention plans, but not counted towards the requirement.</a:t>
            </a:r>
          </a:p>
          <a:p>
            <a:pPr marL="171450" indent="-171450">
              <a:buFont typeface="Arial" panose="020B0604020202020204" pitchFamily="34" charset="0"/>
              <a:buChar char="•"/>
            </a:pPr>
            <a:r>
              <a:rPr lang="en-US" dirty="0"/>
              <a:t>360 parking spaces are provided which is the minimum allowed for the facility.</a:t>
            </a:r>
          </a:p>
          <a:p>
            <a:pPr marL="171450" indent="-171450">
              <a:buFont typeface="Arial" panose="020B0604020202020204" pitchFamily="34" charset="0"/>
              <a:buChar char="•"/>
            </a:pPr>
            <a:r>
              <a:rPr lang="en-US" dirty="0"/>
              <a:t>Any additional parking lot expansion to accommodate landscaping would require further encroachment onto National Grid Property.</a:t>
            </a:r>
          </a:p>
        </p:txBody>
      </p:sp>
      <p:sp>
        <p:nvSpPr>
          <p:cNvPr id="4" name="Slide Number Placeholder 3"/>
          <p:cNvSpPr>
            <a:spLocks noGrp="1"/>
          </p:cNvSpPr>
          <p:nvPr>
            <p:ph type="sldNum" sz="quarter" idx="5"/>
          </p:nvPr>
        </p:nvSpPr>
        <p:spPr/>
        <p:txBody>
          <a:bodyPr/>
          <a:lstStyle/>
          <a:p>
            <a:fld id="{35DF44BF-B2FA-4A13-BBDF-79DF7BBD2B63}" type="slidenum">
              <a:rPr lang="en-US" smtClean="0"/>
              <a:t>18</a:t>
            </a:fld>
            <a:endParaRPr lang="en-US" dirty="0"/>
          </a:p>
        </p:txBody>
      </p:sp>
    </p:spTree>
    <p:extLst>
      <p:ext uri="{BB962C8B-B14F-4D97-AF65-F5344CB8AC3E}">
        <p14:creationId xmlns:p14="http://schemas.microsoft.com/office/powerpoint/2010/main" val="116952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19</a:t>
            </a:fld>
            <a:endParaRPr lang="en-US" dirty="0"/>
          </a:p>
        </p:txBody>
      </p:sp>
    </p:spTree>
    <p:extLst>
      <p:ext uri="{BB962C8B-B14F-4D97-AF65-F5344CB8AC3E}">
        <p14:creationId xmlns:p14="http://schemas.microsoft.com/office/powerpoint/2010/main" val="2233988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20</a:t>
            </a:fld>
            <a:endParaRPr lang="en-US" dirty="0"/>
          </a:p>
        </p:txBody>
      </p:sp>
    </p:spTree>
    <p:extLst>
      <p:ext uri="{BB962C8B-B14F-4D97-AF65-F5344CB8AC3E}">
        <p14:creationId xmlns:p14="http://schemas.microsoft.com/office/powerpoint/2010/main" val="246307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has been in the works for a while:</a:t>
            </a:r>
          </a:p>
          <a:p>
            <a:pPr marL="171450" indent="-171450">
              <a:buFont typeface="Arial" panose="020B0604020202020204" pitchFamily="34" charset="0"/>
              <a:buChar char="•"/>
            </a:pPr>
            <a:r>
              <a:rPr lang="en-US" dirty="0"/>
              <a:t>The Port Acquired the property in 2018</a:t>
            </a:r>
          </a:p>
          <a:p>
            <a:pPr marL="171450" indent="-171450">
              <a:buFont typeface="Arial" panose="020B0604020202020204" pitchFamily="34" charset="0"/>
              <a:buChar char="•"/>
            </a:pPr>
            <a:r>
              <a:rPr lang="en-US" dirty="0"/>
              <a:t>Generic EIS was reviewed and approved in 2019 by the Town Planning Board</a:t>
            </a:r>
          </a:p>
          <a:p>
            <a:pPr marL="171450" indent="-171450">
              <a:buFont typeface="Arial" panose="020B0604020202020204" pitchFamily="34" charset="0"/>
              <a:buChar char="•"/>
            </a:pPr>
            <a:r>
              <a:rPr lang="en-US" dirty="0"/>
              <a:t>2021 State Announced Off-shore wind project at the Port of Albany</a:t>
            </a:r>
          </a:p>
          <a:p>
            <a:pPr marL="171450" indent="-171450">
              <a:buFont typeface="Arial" panose="020B0604020202020204" pitchFamily="34" charset="0"/>
              <a:buChar char="•"/>
            </a:pPr>
            <a:r>
              <a:rPr lang="en-US" dirty="0"/>
              <a:t>Supplemental EIS is completed with the Town Planning Board approval for the Finding State yesterday</a:t>
            </a:r>
          </a:p>
          <a:p>
            <a:pPr marL="171450" indent="-171450">
              <a:buFont typeface="Arial" panose="020B0604020202020204" pitchFamily="34" charset="0"/>
              <a:buChar char="•"/>
            </a:pPr>
            <a:r>
              <a:rPr lang="en-US" dirty="0"/>
              <a:t>Full Operation is required in 2024 to meet State’s Off-shore Wind Mandates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2</a:t>
            </a:fld>
            <a:endParaRPr lang="en-US" dirty="0"/>
          </a:p>
        </p:txBody>
      </p:sp>
    </p:spTree>
    <p:extLst>
      <p:ext uri="{BB962C8B-B14F-4D97-AF65-F5344CB8AC3E}">
        <p14:creationId xmlns:p14="http://schemas.microsoft.com/office/powerpoint/2010/main" val="532013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21</a:t>
            </a:fld>
            <a:endParaRPr lang="en-US" dirty="0"/>
          </a:p>
        </p:txBody>
      </p:sp>
    </p:spTree>
    <p:extLst>
      <p:ext uri="{BB962C8B-B14F-4D97-AF65-F5344CB8AC3E}">
        <p14:creationId xmlns:p14="http://schemas.microsoft.com/office/powerpoint/2010/main" val="785144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260+ high Tower at PSEG Plant to the south</a:t>
            </a:r>
          </a:p>
          <a:p>
            <a:r>
              <a:rPr lang="en-US" dirty="0"/>
              <a:t>Power transmission lines/towers</a:t>
            </a:r>
          </a:p>
          <a:p>
            <a:r>
              <a:rPr lang="en-US" dirty="0"/>
              <a:t>Other buildings at the Port to the North Exceed 100’ height</a:t>
            </a:r>
          </a:p>
        </p:txBody>
      </p:sp>
      <p:sp>
        <p:nvSpPr>
          <p:cNvPr id="4" name="Slide Number Placeholder 3"/>
          <p:cNvSpPr>
            <a:spLocks noGrp="1"/>
          </p:cNvSpPr>
          <p:nvPr>
            <p:ph type="sldNum" sz="quarter" idx="5"/>
          </p:nvPr>
        </p:nvSpPr>
        <p:spPr/>
        <p:txBody>
          <a:bodyPr/>
          <a:lstStyle/>
          <a:p>
            <a:fld id="{35DF44BF-B2FA-4A13-BBDF-79DF7BBD2B63}" type="slidenum">
              <a:rPr lang="en-US" smtClean="0"/>
              <a:t>30</a:t>
            </a:fld>
            <a:endParaRPr lang="en-US" dirty="0"/>
          </a:p>
        </p:txBody>
      </p:sp>
    </p:spTree>
    <p:extLst>
      <p:ext uri="{BB962C8B-B14F-4D97-AF65-F5344CB8AC3E}">
        <p14:creationId xmlns:p14="http://schemas.microsoft.com/office/powerpoint/2010/main" val="322754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Town code requires 10% landscaping coverage within the Parking Lot </a:t>
            </a:r>
          </a:p>
          <a:p>
            <a:pPr marL="171450" indent="-171450">
              <a:buFont typeface="Arial" panose="020B0604020202020204" pitchFamily="34" charset="0"/>
              <a:buChar char="•"/>
            </a:pPr>
            <a:r>
              <a:rPr lang="en-US" dirty="0"/>
              <a:t>8.2% is provided with additional landscaping outside the “Parking Area” at the front entrance and around the detention plans, but not counted towards the requirement.</a:t>
            </a:r>
          </a:p>
          <a:p>
            <a:pPr marL="171450" indent="-171450">
              <a:buFont typeface="Arial" panose="020B0604020202020204" pitchFamily="34" charset="0"/>
              <a:buChar char="•"/>
            </a:pPr>
            <a:r>
              <a:rPr lang="en-US" dirty="0"/>
              <a:t>360 parking spaces are provided which is the minimum allowed for the facility.</a:t>
            </a:r>
          </a:p>
          <a:p>
            <a:pPr marL="171450" indent="-171450">
              <a:buFont typeface="Arial" panose="020B0604020202020204" pitchFamily="34" charset="0"/>
              <a:buChar char="•"/>
            </a:pPr>
            <a:r>
              <a:rPr lang="en-US" dirty="0"/>
              <a:t>Any additional parking lot expansion to accommodate landscaping would require further encroachment onto National Grid Property.</a:t>
            </a:r>
          </a:p>
        </p:txBody>
      </p:sp>
      <p:sp>
        <p:nvSpPr>
          <p:cNvPr id="4" name="Slide Number Placeholder 3"/>
          <p:cNvSpPr>
            <a:spLocks noGrp="1"/>
          </p:cNvSpPr>
          <p:nvPr>
            <p:ph type="sldNum" sz="quarter" idx="5"/>
          </p:nvPr>
        </p:nvSpPr>
        <p:spPr/>
        <p:txBody>
          <a:bodyPr/>
          <a:lstStyle/>
          <a:p>
            <a:fld id="{35DF44BF-B2FA-4A13-BBDF-79DF7BBD2B63}" type="slidenum">
              <a:rPr lang="en-US" smtClean="0"/>
              <a:t>31</a:t>
            </a:fld>
            <a:endParaRPr lang="en-US" dirty="0"/>
          </a:p>
        </p:txBody>
      </p:sp>
    </p:spTree>
    <p:extLst>
      <p:ext uri="{BB962C8B-B14F-4D97-AF65-F5344CB8AC3E}">
        <p14:creationId xmlns:p14="http://schemas.microsoft.com/office/powerpoint/2010/main" val="1115192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on Off-shore wind turbines:</a:t>
            </a:r>
          </a:p>
          <a:p>
            <a:pPr marL="171450" indent="-171450">
              <a:buFont typeface="Arial" panose="020B0604020202020204" pitchFamily="34" charset="0"/>
              <a:buChar char="•"/>
            </a:pPr>
            <a:r>
              <a:rPr lang="en-US" dirty="0"/>
              <a:t>Turbine, blades, Towers, Transition Pieces and Foundations</a:t>
            </a:r>
          </a:p>
          <a:p>
            <a:pPr marL="171450" indent="-171450">
              <a:buFont typeface="Arial" panose="020B0604020202020204" pitchFamily="34" charset="0"/>
              <a:buChar char="•"/>
            </a:pPr>
            <a:r>
              <a:rPr lang="en-US" dirty="0"/>
              <a:t>Facility will manufacture the White Tower Section and the Yellow Transition Pieces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3</a:t>
            </a:fld>
            <a:endParaRPr lang="en-US" dirty="0"/>
          </a:p>
        </p:txBody>
      </p:sp>
    </p:spTree>
    <p:extLst>
      <p:ext uri="{BB962C8B-B14F-4D97-AF65-F5344CB8AC3E}">
        <p14:creationId xmlns:p14="http://schemas.microsoft.com/office/powerpoint/2010/main" val="395857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Back in 2021 the </a:t>
            </a:r>
            <a:r>
              <a:rPr lang="en-US" dirty="0" err="1"/>
              <a:t>Marmen-Welcon</a:t>
            </a:r>
            <a:r>
              <a:rPr lang="en-US" dirty="0"/>
              <a:t> Team was awarded the project form the State</a:t>
            </a:r>
          </a:p>
          <a:p>
            <a:pPr marL="171450" indent="-171450">
              <a:buFont typeface="Arial" panose="020B0604020202020204" pitchFamily="34" charset="0"/>
              <a:buChar char="•"/>
            </a:pPr>
            <a:r>
              <a:rPr lang="en-US" dirty="0"/>
              <a:t>Read the bullets </a:t>
            </a:r>
          </a:p>
        </p:txBody>
      </p:sp>
      <p:sp>
        <p:nvSpPr>
          <p:cNvPr id="4" name="Slide Number Placeholder 3"/>
          <p:cNvSpPr>
            <a:spLocks noGrp="1"/>
          </p:cNvSpPr>
          <p:nvPr>
            <p:ph type="sldNum" sz="quarter" idx="5"/>
          </p:nvPr>
        </p:nvSpPr>
        <p:spPr/>
        <p:txBody>
          <a:bodyPr/>
          <a:lstStyle/>
          <a:p>
            <a:fld id="{35DF44BF-B2FA-4A13-BBDF-79DF7BBD2B63}" type="slidenum">
              <a:rPr lang="en-US" smtClean="0"/>
              <a:t>4</a:t>
            </a:fld>
            <a:endParaRPr lang="en-US" dirty="0"/>
          </a:p>
        </p:txBody>
      </p:sp>
    </p:spTree>
    <p:extLst>
      <p:ext uri="{BB962C8B-B14F-4D97-AF65-F5344CB8AC3E}">
        <p14:creationId xmlns:p14="http://schemas.microsoft.com/office/powerpoint/2010/main" val="148918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massive amount of material and documents have been reviewed by the Town Planning Board over the last 3-4 years listed here</a:t>
            </a:r>
          </a:p>
          <a:p>
            <a:pPr marL="171450" indent="-171450">
              <a:buFont typeface="Arial" panose="020B0604020202020204" pitchFamily="34" charset="0"/>
              <a:buChar char="•"/>
            </a:pPr>
            <a:r>
              <a:rPr lang="en-US" dirty="0"/>
              <a:t>The documents and additional detail can be found on the Port of Albany Website</a:t>
            </a:r>
          </a:p>
        </p:txBody>
      </p:sp>
      <p:sp>
        <p:nvSpPr>
          <p:cNvPr id="4" name="Slide Number Placeholder 3"/>
          <p:cNvSpPr>
            <a:spLocks noGrp="1"/>
          </p:cNvSpPr>
          <p:nvPr>
            <p:ph type="sldNum" sz="quarter" idx="5"/>
          </p:nvPr>
        </p:nvSpPr>
        <p:spPr/>
        <p:txBody>
          <a:bodyPr/>
          <a:lstStyle/>
          <a:p>
            <a:fld id="{35DF44BF-B2FA-4A13-BBDF-79DF7BBD2B63}" type="slidenum">
              <a:rPr lang="en-US" smtClean="0"/>
              <a:t>5</a:t>
            </a:fld>
            <a:endParaRPr lang="en-US" dirty="0"/>
          </a:p>
        </p:txBody>
      </p:sp>
    </p:spTree>
    <p:extLst>
      <p:ext uri="{BB962C8B-B14F-4D97-AF65-F5344CB8AC3E}">
        <p14:creationId xmlns:p14="http://schemas.microsoft.com/office/powerpoint/2010/main" val="274457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Raw Material Delivered to 700 Smith Blvd via Rail, Vessel and Truck</a:t>
            </a:r>
          </a:p>
          <a:p>
            <a:pPr marL="171450" indent="-171450">
              <a:buFont typeface="Arial" panose="020B0604020202020204" pitchFamily="34" charset="0"/>
              <a:buChar char="•"/>
            </a:pPr>
            <a:r>
              <a:rPr lang="en-US" dirty="0"/>
              <a:t>Stored at 700 Smith Blvd for on-time delivery to the manufacturing site at Beacon Island by </a:t>
            </a:r>
            <a:r>
              <a:rPr lang="en-US" dirty="0" err="1"/>
              <a:t>Marmen</a:t>
            </a:r>
            <a:r>
              <a:rPr lang="en-US" dirty="0"/>
              <a:t> owned trucks</a:t>
            </a:r>
          </a:p>
          <a:p>
            <a:pPr marL="171450" indent="-171450">
              <a:buFont typeface="Arial" panose="020B0604020202020204" pitchFamily="34" charset="0"/>
              <a:buChar char="•"/>
            </a:pPr>
            <a:r>
              <a:rPr lang="en-US" dirty="0"/>
              <a:t>Transportation to Beacon Island is via </a:t>
            </a:r>
            <a:r>
              <a:rPr lang="en-US" dirty="0" err="1"/>
              <a:t>Normanskill</a:t>
            </a:r>
            <a:r>
              <a:rPr lang="en-US" dirty="0"/>
              <a:t> Street which will be rehabilitated as part of the project and over a new vehicular bridge to Beacon Island being constructed as part of this project</a:t>
            </a:r>
          </a:p>
        </p:txBody>
      </p:sp>
      <p:sp>
        <p:nvSpPr>
          <p:cNvPr id="4" name="Slide Number Placeholder 3"/>
          <p:cNvSpPr>
            <a:spLocks noGrp="1"/>
          </p:cNvSpPr>
          <p:nvPr>
            <p:ph type="sldNum" sz="quarter" idx="5"/>
          </p:nvPr>
        </p:nvSpPr>
        <p:spPr/>
        <p:txBody>
          <a:bodyPr/>
          <a:lstStyle/>
          <a:p>
            <a:fld id="{35DF44BF-B2FA-4A13-BBDF-79DF7BBD2B63}" type="slidenum">
              <a:rPr lang="en-US" smtClean="0"/>
              <a:t>6</a:t>
            </a:fld>
            <a:endParaRPr lang="en-US" dirty="0"/>
          </a:p>
        </p:txBody>
      </p:sp>
    </p:spTree>
    <p:extLst>
      <p:ext uri="{BB962C8B-B14F-4D97-AF65-F5344CB8AC3E}">
        <p14:creationId xmlns:p14="http://schemas.microsoft.com/office/powerpoint/2010/main" val="233327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Total of 626,000 SF of new building space between the five proposed buildings</a:t>
            </a:r>
          </a:p>
          <a:p>
            <a:pPr marL="171450" indent="-171450">
              <a:buFont typeface="Arial" panose="020B0604020202020204" pitchFamily="34" charset="0"/>
              <a:buChar char="•"/>
            </a:pPr>
            <a:r>
              <a:rPr lang="en-US" dirty="0"/>
              <a:t>360 new parking spaces at the Beacon Island Manufacturing Site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7</a:t>
            </a:fld>
            <a:endParaRPr lang="en-US" dirty="0"/>
          </a:p>
        </p:txBody>
      </p:sp>
    </p:spTree>
    <p:extLst>
      <p:ext uri="{BB962C8B-B14F-4D97-AF65-F5344CB8AC3E}">
        <p14:creationId xmlns:p14="http://schemas.microsoft.com/office/powerpoint/2010/main" val="261561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Fabrication to occur in a counterclockwise direction from building A to Building D</a:t>
            </a:r>
          </a:p>
          <a:p>
            <a:pPr marL="171450" indent="-171450">
              <a:buFont typeface="Arial" panose="020B0604020202020204" pitchFamily="34" charset="0"/>
              <a:buChar char="•"/>
            </a:pPr>
            <a:r>
              <a:rPr lang="en-US" dirty="0"/>
              <a:t>Employee/Visitor Access via River Road (NYS Route 144)</a:t>
            </a:r>
          </a:p>
          <a:p>
            <a:pPr marL="171450" indent="-171450">
              <a:buFont typeface="Arial" panose="020B0604020202020204" pitchFamily="34" charset="0"/>
              <a:buChar char="•"/>
            </a:pPr>
            <a:r>
              <a:rPr lang="en-US" dirty="0"/>
              <a:t>Deliver truck access via bridge over Normans Kill</a:t>
            </a:r>
          </a:p>
          <a:p>
            <a:pPr marL="171450" indent="-171450">
              <a:buFont typeface="Arial" panose="020B0604020202020204" pitchFamily="34" charset="0"/>
              <a:buChar char="•"/>
            </a:pPr>
            <a:r>
              <a:rPr lang="en-US" dirty="0"/>
              <a:t>New 500’ Wharf on the Hudson River for deliver of finished products</a:t>
            </a:r>
          </a:p>
          <a:p>
            <a:pPr marL="171450" indent="-171450">
              <a:buFont typeface="Arial" panose="020B0604020202020204" pitchFamily="34" charset="0"/>
              <a:buChar char="•"/>
            </a:pPr>
            <a:r>
              <a:rPr lang="en-US" dirty="0"/>
              <a:t>Product to be staged in a gravel yard area</a:t>
            </a:r>
          </a:p>
          <a:p>
            <a:pPr marL="171450" indent="-171450">
              <a:buFont typeface="Arial" panose="020B0604020202020204" pitchFamily="34" charset="0"/>
              <a:buChar char="•"/>
            </a:pPr>
            <a:r>
              <a:rPr lang="en-US" dirty="0"/>
              <a:t>360 new employee parking spaces partially on National Grid Property</a:t>
            </a:r>
          </a:p>
          <a:p>
            <a:pPr marL="171450" indent="-171450">
              <a:buFont typeface="Arial" panose="020B0604020202020204" pitchFamily="34" charset="0"/>
              <a:buChar char="•"/>
            </a:pPr>
            <a:r>
              <a:rPr lang="en-US" dirty="0"/>
              <a:t>Existing Vegetation to Remain along Hudson River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DF44BF-B2FA-4A13-BBDF-79DF7BBD2B63}" type="slidenum">
              <a:rPr lang="en-US" smtClean="0"/>
              <a:t>8</a:t>
            </a:fld>
            <a:endParaRPr lang="en-US" dirty="0"/>
          </a:p>
        </p:txBody>
      </p:sp>
    </p:spTree>
    <p:extLst>
      <p:ext uri="{BB962C8B-B14F-4D97-AF65-F5344CB8AC3E}">
        <p14:creationId xmlns:p14="http://schemas.microsoft.com/office/powerpoint/2010/main" val="28348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700 Smith Blvd Deliver site within the City of Albany, point out the new rail spur</a:t>
            </a:r>
          </a:p>
        </p:txBody>
      </p:sp>
      <p:sp>
        <p:nvSpPr>
          <p:cNvPr id="4" name="Slide Number Placeholder 3"/>
          <p:cNvSpPr>
            <a:spLocks noGrp="1"/>
          </p:cNvSpPr>
          <p:nvPr>
            <p:ph type="sldNum" sz="quarter" idx="5"/>
          </p:nvPr>
        </p:nvSpPr>
        <p:spPr/>
        <p:txBody>
          <a:bodyPr/>
          <a:lstStyle/>
          <a:p>
            <a:fld id="{35DF44BF-B2FA-4A13-BBDF-79DF7BBD2B63}" type="slidenum">
              <a:rPr lang="en-US" smtClean="0"/>
              <a:t>9</a:t>
            </a:fld>
            <a:endParaRPr lang="en-US" dirty="0"/>
          </a:p>
        </p:txBody>
      </p:sp>
    </p:spTree>
    <p:extLst>
      <p:ext uri="{BB962C8B-B14F-4D97-AF65-F5344CB8AC3E}">
        <p14:creationId xmlns:p14="http://schemas.microsoft.com/office/powerpoint/2010/main" val="7831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685CD4D-533A-4738-B8D4-0433F6F0A978}" type="datetime1">
              <a:rPr lang="en-US" smtClean="0"/>
              <a:t>3/15/2022</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21B41B-1EF9-421B-B8DC-1ABA1867ED52}"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a:extLst>
              <a:ext uri="{FF2B5EF4-FFF2-40B4-BE49-F238E27FC236}">
                <a16:creationId xmlns:a16="http://schemas.microsoft.com/office/drawing/2014/main" id="{01BC810F-C2A7-4CD2-AF8B-EF9ABE89EE5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262FF84-F455-47C4-95CC-F828633C600C}"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a:extLst>
              <a:ext uri="{FF2B5EF4-FFF2-40B4-BE49-F238E27FC236}">
                <a16:creationId xmlns:a16="http://schemas.microsoft.com/office/drawing/2014/main" id="{EF9BE719-B776-43D3-8B99-953BDFA0C0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76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9273370-C85E-4194-900C-D25F1CE49ED8}"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a:extLst>
              <a:ext uri="{FF2B5EF4-FFF2-40B4-BE49-F238E27FC236}">
                <a16:creationId xmlns:a16="http://schemas.microsoft.com/office/drawing/2014/main" id="{151CF153-D7DC-4C89-A515-485DB28CD57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9C466CC-8D40-464C-8C7D-1E6F0AAF8719}"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F542424-344F-4B7D-9E25-5AFE293935D8}"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pic>
        <p:nvPicPr>
          <p:cNvPr id="9" name="Picture 8">
            <a:extLst>
              <a:ext uri="{FF2B5EF4-FFF2-40B4-BE49-F238E27FC236}">
                <a16:creationId xmlns:a16="http://schemas.microsoft.com/office/drawing/2014/main" id="{41A3BE8E-2311-470F-94E7-059A6C8C524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00ABB5D-18A2-48C9-88EA-ADED82798B9E}" type="datetime1">
              <a:rPr lang="en-US" smtClean="0"/>
              <a:t>3/15/2022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pic>
        <p:nvPicPr>
          <p:cNvPr id="11" name="Picture 10">
            <a:extLst>
              <a:ext uri="{FF2B5EF4-FFF2-40B4-BE49-F238E27FC236}">
                <a16:creationId xmlns:a16="http://schemas.microsoft.com/office/drawing/2014/main" id="{56BE12C8-DF46-4382-8532-4C877CD23EF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B824E58-D966-462C-81FA-14CE67CD3BB0}" type="datetime1">
              <a:rPr lang="en-US" smtClean="0"/>
              <a:t>3/15/2022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a:extLst>
              <a:ext uri="{FF2B5EF4-FFF2-40B4-BE49-F238E27FC236}">
                <a16:creationId xmlns:a16="http://schemas.microsoft.com/office/drawing/2014/main" id="{AD46625A-805F-4B0B-9E6F-B8FFA11D93B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91698-66A5-4898-B686-FCDF0034E56D}" type="datetime1">
              <a:rPr lang="en-US" smtClean="0"/>
              <a:t>3/15/2022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pic>
        <p:nvPicPr>
          <p:cNvPr id="6" name="Picture 5">
            <a:extLst>
              <a:ext uri="{FF2B5EF4-FFF2-40B4-BE49-F238E27FC236}">
                <a16:creationId xmlns:a16="http://schemas.microsoft.com/office/drawing/2014/main" id="{E2171863-BBE4-401C-9843-3B2325C8A8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A9762B6-D7F4-491E-B60A-2EC0EC8B7B58}"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pic>
        <p:nvPicPr>
          <p:cNvPr id="8" name="Picture 7">
            <a:extLst>
              <a:ext uri="{FF2B5EF4-FFF2-40B4-BE49-F238E27FC236}">
                <a16:creationId xmlns:a16="http://schemas.microsoft.com/office/drawing/2014/main" id="{AA8DB22A-99E8-4400-80CF-89DF90F45A9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7544CC5-0BCC-4735-A142-F3441600061E}"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pic>
        <p:nvPicPr>
          <p:cNvPr id="13" name="Picture 12">
            <a:extLst>
              <a:ext uri="{FF2B5EF4-FFF2-40B4-BE49-F238E27FC236}">
                <a16:creationId xmlns:a16="http://schemas.microsoft.com/office/drawing/2014/main" id="{4D436ADC-76A2-4DE5-9CEB-11DA838643F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019800" y="6172200"/>
            <a:ext cx="2570885" cy="490467"/>
          </a:xfrm>
          <a:prstGeom prst="rect">
            <a:avLst/>
          </a:prstGeom>
        </p:spPr>
      </p:pic>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82EC657-A992-4701-9720-0C9D6500F371}" type="datetime1">
              <a:rPr lang="en-US" smtClean="0"/>
              <a:t>3/15/2022</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vimeo.com/688550723"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ortofalbany.us/public-records/public-documen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176" y="862900"/>
            <a:ext cx="7851648" cy="2131834"/>
          </a:xfrm>
        </p:spPr>
        <p:txBody>
          <a:bodyPr>
            <a:normAutofit fontScale="90000"/>
          </a:bodyPr>
          <a:lstStyle/>
          <a:p>
            <a:pPr algn="ctr"/>
            <a:r>
              <a:rPr lang="en-US" dirty="0"/>
              <a:t>Port of Albany </a:t>
            </a:r>
            <a:br>
              <a:rPr lang="en-US" dirty="0"/>
            </a:br>
            <a:r>
              <a:rPr lang="en-US" dirty="0"/>
              <a:t>Marmen-Welcon Tower Manufacturing Plant</a:t>
            </a:r>
          </a:p>
        </p:txBody>
      </p:sp>
      <p:sp>
        <p:nvSpPr>
          <p:cNvPr id="3" name="Subtitle 2"/>
          <p:cNvSpPr>
            <a:spLocks noGrp="1"/>
          </p:cNvSpPr>
          <p:nvPr>
            <p:ph type="subTitle" idx="1"/>
          </p:nvPr>
        </p:nvSpPr>
        <p:spPr>
          <a:xfrm>
            <a:off x="1120628" y="3066769"/>
            <a:ext cx="7854696" cy="1752600"/>
          </a:xfrm>
        </p:spPr>
        <p:txBody>
          <a:bodyPr/>
          <a:lstStyle/>
          <a:p>
            <a:r>
              <a:rPr lang="en-US" dirty="0"/>
              <a:t> Town ZBA Public Hearing </a:t>
            </a:r>
          </a:p>
          <a:p>
            <a:r>
              <a:rPr lang="en-US" dirty="0"/>
              <a:t>March 16, 2022</a:t>
            </a:r>
          </a:p>
        </p:txBody>
      </p:sp>
      <p:pic>
        <p:nvPicPr>
          <p:cNvPr id="5" name="Picture 4">
            <a:extLst>
              <a:ext uri="{FF2B5EF4-FFF2-40B4-BE49-F238E27FC236}">
                <a16:creationId xmlns:a16="http://schemas.microsoft.com/office/drawing/2014/main" id="{DF546959-FDA6-4D4E-AFD0-345C258B30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39" b="88321" l="4000" r="92667">
                        <a14:foregroundMark x1="47667" y1="48905" x2="47667" y2="48905"/>
                        <a14:foregroundMark x1="53333" y1="48905" x2="53333" y2="48905"/>
                        <a14:foregroundMark x1="52000" y1="44526" x2="52000" y2="44526"/>
                        <a14:foregroundMark x1="47333" y1="42336" x2="47333" y2="42336"/>
                        <a14:foregroundMark x1="47000" y1="40876" x2="47000" y2="40876"/>
                        <a14:foregroundMark x1="49000" y1="37226" x2="49000" y2="37226"/>
                        <a14:foregroundMark x1="47333" y1="51095" x2="47333" y2="51095"/>
                        <a14:foregroundMark x1="46667" y1="48175" x2="46667" y2="48175"/>
                        <a14:foregroundMark x1="46333" y1="44526" x2="46333" y2="44526"/>
                        <a14:foregroundMark x1="53000" y1="52555" x2="53000" y2="52555"/>
                        <a14:foregroundMark x1="46333" y1="19708" x2="46333" y2="19708"/>
                        <a14:foregroundMark x1="46333" y1="19708" x2="46333" y2="19708"/>
                        <a14:foregroundMark x1="41000" y1="54015" x2="41000" y2="54015"/>
                        <a14:foregroundMark x1="59000" y1="52555" x2="59000" y2="52555"/>
                        <a14:foregroundMark x1="58000" y1="44526" x2="58000" y2="44526"/>
                        <a14:foregroundMark x1="59000" y1="52555" x2="59000" y2="52555"/>
                        <a14:foregroundMark x1="59000" y1="54745" x2="59000" y2="54745"/>
                        <a14:foregroundMark x1="4333" y1="71533" x2="4333" y2="71533"/>
                        <a14:foregroundMark x1="12333" y1="75182" x2="12333" y2="75182"/>
                        <a14:foregroundMark x1="21667" y1="75182" x2="21667" y2="75182"/>
                        <a14:foregroundMark x1="31667" y1="72263" x2="31667" y2="72263"/>
                        <a14:foregroundMark x1="38000" y1="77372" x2="38000" y2="77372"/>
                        <a14:foregroundMark x1="42333" y1="75182" x2="42333" y2="75182"/>
                        <a14:foregroundMark x1="49667" y1="75912" x2="49667" y2="75912"/>
                        <a14:foregroundMark x1="57667" y1="78102" x2="57667" y2="78102"/>
                        <a14:foregroundMark x1="64667" y1="74453" x2="64667" y2="74453"/>
                        <a14:foregroundMark x1="73000" y1="78832" x2="73000" y2="78832"/>
                        <a14:foregroundMark x1="82667" y1="72993" x2="82667" y2="72993"/>
                        <a14:foregroundMark x1="92667" y1="74453" x2="92667" y2="74453"/>
                        <a14:foregroundMark x1="45000" y1="51825" x2="45000" y2="51825"/>
                        <a14:foregroundMark x1="54000" y1="40146" x2="54000" y2="40146"/>
                        <a14:foregroundMark x1="50000" y1="25547" x2="50000" y2="25547"/>
                        <a14:foregroundMark x1="50333" y1="5839" x2="50333" y2="5839"/>
                        <a14:backgroundMark x1="23667" y1="71533" x2="23667" y2="71533"/>
                        <a14:backgroundMark x1="39333" y1="75182" x2="39333" y2="75182"/>
                        <a14:backgroundMark x1="51333" y1="75912" x2="51333" y2="75912"/>
                        <a14:backgroundMark x1="67000" y1="70803" x2="67000" y2="70803"/>
                        <a14:backgroundMark x1="75000" y1="77372" x2="75000" y2="77372"/>
                      </a14:backgroundRemoval>
                    </a14:imgEffect>
                  </a14:imgLayer>
                </a14:imgProps>
              </a:ext>
              <a:ext uri="{28A0092B-C50C-407E-A947-70E740481C1C}">
                <a14:useLocalDpi xmlns:a14="http://schemas.microsoft.com/office/drawing/2010/main" val="0"/>
              </a:ext>
            </a:extLst>
          </a:blip>
          <a:stretch>
            <a:fillRect/>
          </a:stretch>
        </p:blipFill>
        <p:spPr>
          <a:xfrm>
            <a:off x="6859524" y="4824524"/>
            <a:ext cx="1638300" cy="748157"/>
          </a:xfrm>
          <a:prstGeom prst="rect">
            <a:avLst/>
          </a:prstGeom>
        </p:spPr>
      </p:pic>
      <p:pic>
        <p:nvPicPr>
          <p:cNvPr id="7" name="Picture 6">
            <a:extLst>
              <a:ext uri="{FF2B5EF4-FFF2-40B4-BE49-F238E27FC236}">
                <a16:creationId xmlns:a16="http://schemas.microsoft.com/office/drawing/2014/main" id="{13BEF8C6-529E-49B2-8B77-1827CC3BBF3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67762" y="4256867"/>
            <a:ext cx="2570885" cy="490467"/>
          </a:xfrm>
          <a:prstGeom prst="rect">
            <a:avLst/>
          </a:prstGeom>
        </p:spPr>
      </p:pic>
      <p:pic>
        <p:nvPicPr>
          <p:cNvPr id="8" name="Picture 7" descr="A picture containing outdoor, hillside&#10;&#10;Description automatically generated">
            <a:extLst>
              <a:ext uri="{FF2B5EF4-FFF2-40B4-BE49-F238E27FC236}">
                <a16:creationId xmlns:a16="http://schemas.microsoft.com/office/drawing/2014/main" id="{03FEF778-574D-402E-8156-CB2C626D87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676" y="3607019"/>
            <a:ext cx="5901149" cy="27447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078E47-DD9C-4603-9C08-27EACB074F3D}"/>
              </a:ext>
            </a:extLst>
          </p:cNvPr>
          <p:cNvSpPr>
            <a:spLocks noGrp="1"/>
          </p:cNvSpPr>
          <p:nvPr>
            <p:ph type="sldNum" sz="quarter" idx="12"/>
          </p:nvPr>
        </p:nvSpPr>
        <p:spPr/>
        <p:txBody>
          <a:bodyPr/>
          <a:lstStyle/>
          <a:p>
            <a:fld id="{B6F15528-21DE-4FAA-801E-634DDDAF4B2B}" type="slidenum">
              <a:rPr lang="en-US" smtClean="0"/>
              <a:pPr/>
              <a:t>10</a:t>
            </a:fld>
            <a:endParaRPr lang="en-US" dirty="0"/>
          </a:p>
        </p:txBody>
      </p:sp>
      <p:pic>
        <p:nvPicPr>
          <p:cNvPr id="3" name="Picture 2" descr="A picture containing outdoor&#10;&#10;Description automatically generated">
            <a:extLst>
              <a:ext uri="{FF2B5EF4-FFF2-40B4-BE49-F238E27FC236}">
                <a16:creationId xmlns:a16="http://schemas.microsoft.com/office/drawing/2014/main" id="{5EF42B44-853C-4D5B-9C69-F84DCF4A7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007"/>
            <a:ext cx="9144000" cy="5872173"/>
          </a:xfrm>
          <a:prstGeom prst="rect">
            <a:avLst/>
          </a:prstGeom>
        </p:spPr>
      </p:pic>
    </p:spTree>
    <p:extLst>
      <p:ext uri="{BB962C8B-B14F-4D97-AF65-F5344CB8AC3E}">
        <p14:creationId xmlns:p14="http://schemas.microsoft.com/office/powerpoint/2010/main" val="3563492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9177"/>
            <a:ext cx="8229600" cy="1143000"/>
          </a:xfrm>
        </p:spPr>
        <p:txBody>
          <a:bodyPr>
            <a:normAutofit/>
          </a:bodyPr>
          <a:lstStyle/>
          <a:p>
            <a:r>
              <a:rPr lang="en-US" sz="4000" dirty="0"/>
              <a:t>Project Zoning Code Variance Requests</a:t>
            </a:r>
          </a:p>
        </p:txBody>
      </p:sp>
      <p:sp>
        <p:nvSpPr>
          <p:cNvPr id="3" name="Content Placeholder 2"/>
          <p:cNvSpPr>
            <a:spLocks noGrp="1"/>
          </p:cNvSpPr>
          <p:nvPr>
            <p:ph idx="1"/>
          </p:nvPr>
        </p:nvSpPr>
        <p:spPr>
          <a:xfrm>
            <a:off x="457200" y="1465948"/>
            <a:ext cx="8229600" cy="4890402"/>
          </a:xfrm>
        </p:spPr>
        <p:txBody>
          <a:bodyPr vert="horz" lIns="91440" tIns="45720" rIns="91440" bIns="45720" anchor="t">
            <a:noAutofit/>
          </a:bodyPr>
          <a:lstStyle/>
          <a:p>
            <a:pPr marL="0" indent="0">
              <a:spcBef>
                <a:spcPts val="600"/>
              </a:spcBef>
              <a:spcAft>
                <a:spcPts val="600"/>
              </a:spcAft>
              <a:buNone/>
            </a:pPr>
            <a:endParaRPr lang="en-US" sz="1600" dirty="0"/>
          </a:p>
          <a:p>
            <a:pPr>
              <a:spcBef>
                <a:spcPts val="600"/>
              </a:spcBef>
              <a:spcAft>
                <a:spcPts val="600"/>
              </a:spcAft>
            </a:pPr>
            <a:r>
              <a:rPr lang="en-US" sz="1600" dirty="0"/>
              <a:t>Development within the Normans Kill 100-year Floodplain</a:t>
            </a:r>
          </a:p>
          <a:p>
            <a:pPr>
              <a:spcBef>
                <a:spcPts val="600"/>
              </a:spcBef>
              <a:spcAft>
                <a:spcPts val="600"/>
              </a:spcAft>
            </a:pPr>
            <a:r>
              <a:rPr lang="en-US" sz="1600" dirty="0"/>
              <a:t>Front Setback Less Than 100’</a:t>
            </a:r>
          </a:p>
          <a:p>
            <a:pPr>
              <a:spcBef>
                <a:spcPts val="600"/>
              </a:spcBef>
              <a:spcAft>
                <a:spcPts val="600"/>
              </a:spcAft>
            </a:pPr>
            <a:r>
              <a:rPr lang="en-US" sz="1600" dirty="0"/>
              <a:t>Less than 10% Landscaping within the Parking Area</a:t>
            </a:r>
          </a:p>
          <a:p>
            <a:pPr>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Heights Greater Than 60’:</a:t>
            </a: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A  Plate Preparation &amp; Welding – 100’</a:t>
            </a:r>
            <a:endParaRPr lang="en-US" sz="1600" dirty="0">
              <a:ea typeface="Times New Roman" panose="02020603050405020304" pitchFamily="18" charset="0"/>
            </a:endParaRP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B  Welding Finishing – 72’</a:t>
            </a:r>
            <a:endParaRPr lang="en-US" sz="1600" dirty="0">
              <a:ea typeface="Times New Roman" panose="02020603050405020304" pitchFamily="18" charset="0"/>
            </a:endParaRP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C  Blast Metallization Plant – 83’ (110’ including exhaust stacks)</a:t>
            </a:r>
            <a:endParaRPr lang="en-US" sz="1600" dirty="0">
              <a:ea typeface="Times New Roman" panose="02020603050405020304" pitchFamily="18" charset="0"/>
            </a:endParaRP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D  Internal Assembly finishing – 93’</a:t>
            </a:r>
          </a:p>
        </p:txBody>
      </p:sp>
      <p:sp>
        <p:nvSpPr>
          <p:cNvPr id="4" name="Slide Number Placeholder 3">
            <a:extLst>
              <a:ext uri="{FF2B5EF4-FFF2-40B4-BE49-F238E27FC236}">
                <a16:creationId xmlns:a16="http://schemas.microsoft.com/office/drawing/2014/main" id="{009AC15F-983F-4206-8C0F-E4ECAD4C5F12}"/>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4136688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751C-BAB5-4301-AB46-37B2EED0A136}"/>
              </a:ext>
            </a:extLst>
          </p:cNvPr>
          <p:cNvSpPr>
            <a:spLocks noGrp="1"/>
          </p:cNvSpPr>
          <p:nvPr>
            <p:ph type="title"/>
          </p:nvPr>
        </p:nvSpPr>
        <p:spPr>
          <a:xfrm>
            <a:off x="457200" y="1090327"/>
            <a:ext cx="8229600" cy="685222"/>
          </a:xfrm>
        </p:spPr>
        <p:txBody>
          <a:bodyPr>
            <a:normAutofit fontScale="90000"/>
          </a:bodyPr>
          <a:lstStyle/>
          <a:p>
            <a:pPr algn="ctr"/>
            <a:br>
              <a:rPr lang="en-US" dirty="0"/>
            </a:br>
            <a:r>
              <a:rPr lang="en-US" sz="3100" dirty="0"/>
              <a:t>Supplemental Final Environmental Impact Statement</a:t>
            </a:r>
            <a:br>
              <a:rPr lang="en-US" sz="3100" dirty="0"/>
            </a:br>
            <a:r>
              <a:rPr lang="en-US" sz="3100" b="1" dirty="0"/>
              <a:t>Final Finding SEQRA Statement Approval 3/15/22</a:t>
            </a:r>
          </a:p>
        </p:txBody>
      </p:sp>
      <p:sp>
        <p:nvSpPr>
          <p:cNvPr id="3" name="Content Placeholder 2">
            <a:extLst>
              <a:ext uri="{FF2B5EF4-FFF2-40B4-BE49-F238E27FC236}">
                <a16:creationId xmlns:a16="http://schemas.microsoft.com/office/drawing/2014/main" id="{964DC9C1-3FF2-4E2D-A1D7-509CD156154F}"/>
              </a:ext>
            </a:extLst>
          </p:cNvPr>
          <p:cNvSpPr>
            <a:spLocks noGrp="1"/>
          </p:cNvSpPr>
          <p:nvPr>
            <p:ph idx="1"/>
          </p:nvPr>
        </p:nvSpPr>
        <p:spPr>
          <a:xfrm>
            <a:off x="612793" y="1904561"/>
            <a:ext cx="8229600" cy="4641381"/>
          </a:xfrm>
        </p:spPr>
        <p:txBody>
          <a:bodyPr>
            <a:normAutofit fontScale="62500" lnSpcReduction="20000"/>
          </a:bodyPr>
          <a:lstStyle/>
          <a:p>
            <a:pPr marL="0" indent="0">
              <a:buNone/>
            </a:pPr>
            <a:r>
              <a:rPr lang="en-US" sz="2900" dirty="0"/>
              <a:t>Below are the </a:t>
            </a:r>
            <a:r>
              <a:rPr lang="en-US" sz="2900" dirty="0" err="1"/>
              <a:t>relavant</a:t>
            </a:r>
            <a:r>
              <a:rPr lang="en-US" sz="2900" dirty="0"/>
              <a:t> updates from what was previously studied in the FGEIS and updated in the FSEIS to reflect the proposed development:</a:t>
            </a:r>
          </a:p>
          <a:p>
            <a:pPr marL="0" indent="0">
              <a:buNone/>
            </a:pPr>
            <a:endParaRPr lang="en-US" sz="2300" dirty="0"/>
          </a:p>
          <a:p>
            <a:r>
              <a:rPr lang="en-US" sz="2300" dirty="0">
                <a:highlight>
                  <a:srgbClr val="FFFF00"/>
                </a:highlight>
              </a:rPr>
              <a:t>Updated Site Plans</a:t>
            </a:r>
          </a:p>
          <a:p>
            <a:pPr lvl="1"/>
            <a:r>
              <a:rPr lang="en-US" sz="2100" dirty="0">
                <a:highlight>
                  <a:srgbClr val="FFFF00"/>
                </a:highlight>
              </a:rPr>
              <a:t>National Grid Property Utilization</a:t>
            </a:r>
          </a:p>
          <a:p>
            <a:pPr lvl="1"/>
            <a:r>
              <a:rPr lang="en-US" sz="2100" dirty="0">
                <a:highlight>
                  <a:srgbClr val="FFFF00"/>
                </a:highlight>
              </a:rPr>
              <a:t>626,000 SF Buildings</a:t>
            </a:r>
          </a:p>
          <a:p>
            <a:pPr lvl="1"/>
            <a:r>
              <a:rPr lang="en-US" sz="2100" dirty="0">
                <a:highlight>
                  <a:srgbClr val="FFFF00"/>
                </a:highlight>
              </a:rPr>
              <a:t>390 total Parking Spaces</a:t>
            </a:r>
          </a:p>
          <a:p>
            <a:r>
              <a:rPr lang="en-US" sz="2300" dirty="0"/>
              <a:t>Air Impact Analysis per </a:t>
            </a:r>
            <a:r>
              <a:rPr lang="en-US" sz="2300" dirty="0">
                <a:effectLst/>
                <a:latin typeface="Constantia" panose="02030602050306030303" pitchFamily="18" charset="0"/>
                <a:ea typeface="Calibri" panose="020F0502020204030204" pitchFamily="34" charset="0"/>
                <a:cs typeface="Times New Roman" panose="02020603050405020304" pitchFamily="18" charset="0"/>
              </a:rPr>
              <a:t>NYSDEC DAR-1 and DAR-10 guidance</a:t>
            </a:r>
          </a:p>
          <a:p>
            <a:pPr lvl="1"/>
            <a:r>
              <a:rPr lang="en-US" sz="2300" dirty="0">
                <a:latin typeface="Constantia" panose="02030602050306030303" pitchFamily="18" charset="0"/>
              </a:rPr>
              <a:t>No impact to the surrounding community </a:t>
            </a:r>
          </a:p>
          <a:p>
            <a:r>
              <a:rPr lang="en-US" sz="2300" dirty="0"/>
              <a:t>Traffic Impact Study</a:t>
            </a:r>
          </a:p>
          <a:p>
            <a:pPr lvl="1"/>
            <a:r>
              <a:rPr lang="en-US" sz="2300" dirty="0"/>
              <a:t>Less peak hour traffic than studied in the FGEIS </a:t>
            </a:r>
          </a:p>
          <a:p>
            <a:pPr lvl="1"/>
            <a:r>
              <a:rPr lang="en-US" sz="2300" dirty="0"/>
              <a:t>No additional impacts from that stated in the FGEIS</a:t>
            </a:r>
          </a:p>
          <a:p>
            <a:pPr lvl="1"/>
            <a:r>
              <a:rPr lang="en-US" sz="2300" dirty="0"/>
              <a:t>All deliveries to 700 Smith Boulevard within the existing Port District</a:t>
            </a:r>
          </a:p>
          <a:p>
            <a:r>
              <a:rPr lang="en-US" sz="2300" dirty="0">
                <a:highlight>
                  <a:srgbClr val="FFFF00"/>
                </a:highlight>
              </a:rPr>
              <a:t>Visual Impact Assessment </a:t>
            </a:r>
          </a:p>
          <a:p>
            <a:pPr lvl="1"/>
            <a:r>
              <a:rPr lang="en-US" sz="2300" dirty="0">
                <a:highlight>
                  <a:srgbClr val="FFFF00"/>
                </a:highlight>
              </a:rPr>
              <a:t>GEIS approved maximum building Height of 85’</a:t>
            </a:r>
          </a:p>
          <a:p>
            <a:pPr lvl="1"/>
            <a:r>
              <a:rPr lang="en-US" sz="2300" dirty="0">
                <a:highlight>
                  <a:srgbClr val="FFFF00"/>
                </a:highlight>
              </a:rPr>
              <a:t>FEIS increased maximum building height from 85 feet to 110 feet</a:t>
            </a:r>
          </a:p>
          <a:p>
            <a:r>
              <a:rPr lang="en-US" sz="2300" dirty="0"/>
              <a:t>Drainage Report &amp; Design</a:t>
            </a:r>
          </a:p>
          <a:p>
            <a:pPr lvl="1"/>
            <a:r>
              <a:rPr lang="en-US" sz="2300" dirty="0"/>
              <a:t>Reduced imperviousness by preserving existing Hudson River shoreline</a:t>
            </a:r>
          </a:p>
          <a:p>
            <a:pPr lvl="1"/>
            <a:r>
              <a:rPr lang="en-US" sz="2300" dirty="0"/>
              <a:t>Using BMP within National Grid property</a:t>
            </a:r>
          </a:p>
          <a:p>
            <a:r>
              <a:rPr lang="en-US" sz="2300" dirty="0"/>
              <a:t>Soil Management Plan</a:t>
            </a:r>
          </a:p>
          <a:p>
            <a:pPr lvl="1"/>
            <a:r>
              <a:rPr lang="en-US" sz="2300" dirty="0"/>
              <a:t>All existing soil to remain on the property</a:t>
            </a:r>
          </a:p>
          <a:p>
            <a:pPr marL="0" indent="0">
              <a:buNone/>
            </a:pPr>
            <a:endParaRPr lang="en-US" sz="1700" dirty="0"/>
          </a:p>
          <a:p>
            <a:endParaRPr lang="en-US" sz="1700" dirty="0"/>
          </a:p>
          <a:p>
            <a:endParaRPr lang="en-US" sz="1700" dirty="0"/>
          </a:p>
          <a:p>
            <a:endParaRPr lang="en-US" dirty="0"/>
          </a:p>
        </p:txBody>
      </p:sp>
      <p:sp>
        <p:nvSpPr>
          <p:cNvPr id="4" name="Slide Number Placeholder 3">
            <a:extLst>
              <a:ext uri="{FF2B5EF4-FFF2-40B4-BE49-F238E27FC236}">
                <a16:creationId xmlns:a16="http://schemas.microsoft.com/office/drawing/2014/main" id="{4D078E47-DD9C-4603-9C08-27EACB074F3D}"/>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3069309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647103" y="730017"/>
            <a:ext cx="8656320" cy="563559"/>
          </a:xfrm>
        </p:spPr>
        <p:txBody>
          <a:bodyPr>
            <a:noAutofit/>
          </a:bodyPr>
          <a:lstStyle/>
          <a:p>
            <a:r>
              <a:rPr lang="en-US" sz="2800" dirty="0"/>
              <a:t>Development within Normans Kill 100-year Floodplain</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5" name="Picture 4" descr="Map&#10;&#10;Description automatically generated">
            <a:extLst>
              <a:ext uri="{FF2B5EF4-FFF2-40B4-BE49-F238E27FC236}">
                <a16:creationId xmlns:a16="http://schemas.microsoft.com/office/drawing/2014/main" id="{C32DF663-1C81-4120-9C23-A545F8798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39" y="1293576"/>
            <a:ext cx="8029758" cy="4865024"/>
          </a:xfrm>
          <a:prstGeom prst="rect">
            <a:avLst/>
          </a:prstGeom>
        </p:spPr>
      </p:pic>
    </p:spTree>
    <p:extLst>
      <p:ext uri="{BB962C8B-B14F-4D97-AF65-F5344CB8AC3E}">
        <p14:creationId xmlns:p14="http://schemas.microsoft.com/office/powerpoint/2010/main" val="198319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647103" y="730017"/>
            <a:ext cx="8656320" cy="563559"/>
          </a:xfrm>
        </p:spPr>
        <p:txBody>
          <a:bodyPr>
            <a:noAutofit/>
          </a:bodyPr>
          <a:lstStyle/>
          <a:p>
            <a:r>
              <a:rPr lang="en-US" sz="2800" dirty="0"/>
              <a:t>Development within Normans Kill 100-year Floodplain</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7" name="Content Placeholder 2">
            <a:extLst>
              <a:ext uri="{FF2B5EF4-FFF2-40B4-BE49-F238E27FC236}">
                <a16:creationId xmlns:a16="http://schemas.microsoft.com/office/drawing/2014/main" id="{E925FD13-DBC3-4E18-9DEE-C9D027683D97}"/>
              </a:ext>
            </a:extLst>
          </p:cNvPr>
          <p:cNvSpPr>
            <a:spLocks noGrp="1"/>
          </p:cNvSpPr>
          <p:nvPr>
            <p:ph idx="1"/>
          </p:nvPr>
        </p:nvSpPr>
        <p:spPr>
          <a:xfrm>
            <a:off x="457200" y="1465948"/>
            <a:ext cx="8229600" cy="4890402"/>
          </a:xfrm>
        </p:spPr>
        <p:txBody>
          <a:bodyPr vert="horz" lIns="91440" tIns="45720" rIns="91440" bIns="45720" anchor="t">
            <a:noAutofit/>
          </a:bodyPr>
          <a:lstStyle/>
          <a:p>
            <a:pPr marL="0" indent="0">
              <a:spcBef>
                <a:spcPts val="600"/>
              </a:spcBef>
              <a:spcAft>
                <a:spcPts val="600"/>
              </a:spcAft>
              <a:buNone/>
            </a:pPr>
            <a:endParaRPr lang="en-US" sz="1600" dirty="0"/>
          </a:p>
          <a:p>
            <a:pPr>
              <a:spcBef>
                <a:spcPts val="600"/>
              </a:spcBef>
              <a:spcAft>
                <a:spcPts val="600"/>
              </a:spcAft>
            </a:pPr>
            <a:r>
              <a:rPr lang="en-US" sz="1600" dirty="0"/>
              <a:t>No change in character of the Neighborhood as the Floodplain has existing industrial development to the North (Port District) and the South (PSEG Power Plant.</a:t>
            </a:r>
          </a:p>
          <a:p>
            <a:pPr>
              <a:spcBef>
                <a:spcPts val="600"/>
              </a:spcBef>
              <a:spcAft>
                <a:spcPts val="600"/>
              </a:spcAft>
            </a:pPr>
            <a:r>
              <a:rPr lang="en-US" sz="1600" dirty="0"/>
              <a:t>The entire site is within the 100-year Floodplain, therefore the only alternative would be a different site.  This site was selected by the State of New York for development of Off-shore Wind Development.</a:t>
            </a:r>
          </a:p>
          <a:p>
            <a:pPr>
              <a:spcBef>
                <a:spcPts val="600"/>
              </a:spcBef>
              <a:spcAft>
                <a:spcPts val="600"/>
              </a:spcAft>
            </a:pPr>
            <a:r>
              <a:rPr lang="en-US" sz="1600" dirty="0"/>
              <a:t>The development will raise the site to allow the building finished floor elevation to be at elevation 21.0’, which is 3’ above the current 100-year floodplain elevation.  </a:t>
            </a:r>
          </a:p>
          <a:p>
            <a:pPr>
              <a:spcBef>
                <a:spcPts val="600"/>
              </a:spcBef>
              <a:spcAft>
                <a:spcPts val="600"/>
              </a:spcAft>
            </a:pPr>
            <a:r>
              <a:rPr lang="en-US" sz="1600" dirty="0"/>
              <a:t>The development will protect the Normans Kill shoreline from erosion with stone fill and live stakes while 1700’  of the Hudson shoreline will contain a vegetation buffer to the project to minimize the impacts of the development. </a:t>
            </a:r>
          </a:p>
          <a:p>
            <a:pPr>
              <a:spcBef>
                <a:spcPts val="600"/>
              </a:spcBef>
              <a:spcAft>
                <a:spcPts val="600"/>
              </a:spcAft>
            </a:pPr>
            <a:r>
              <a:rPr lang="en-US" sz="1600" dirty="0"/>
              <a:t>This site was a pre-selected site for off-shore wind manufacturing; therefore, this variance was not self-created by the applicant.</a:t>
            </a:r>
          </a:p>
        </p:txBody>
      </p:sp>
    </p:spTree>
    <p:extLst>
      <p:ext uri="{BB962C8B-B14F-4D97-AF65-F5344CB8AC3E}">
        <p14:creationId xmlns:p14="http://schemas.microsoft.com/office/powerpoint/2010/main" val="215605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368808" y="789652"/>
            <a:ext cx="8656320" cy="563559"/>
          </a:xfrm>
        </p:spPr>
        <p:txBody>
          <a:bodyPr>
            <a:noAutofit/>
          </a:bodyPr>
          <a:lstStyle/>
          <a:p>
            <a:r>
              <a:rPr lang="en-US" sz="2800" dirty="0"/>
              <a:t>Front Setback Variance – 25’ Provided vs 100’ Required</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15</a:t>
            </a:fld>
            <a:endParaRPr lang="en-US" dirty="0"/>
          </a:p>
        </p:txBody>
      </p:sp>
      <p:pic>
        <p:nvPicPr>
          <p:cNvPr id="5" name="Picture 4" descr="Diagram&#10;&#10;Description automatically generated">
            <a:extLst>
              <a:ext uri="{FF2B5EF4-FFF2-40B4-BE49-F238E27FC236}">
                <a16:creationId xmlns:a16="http://schemas.microsoft.com/office/drawing/2014/main" id="{252BE9F0-7077-4FE1-81C7-4EF5A84AC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08" y="1353211"/>
            <a:ext cx="8140148" cy="4825904"/>
          </a:xfrm>
          <a:prstGeom prst="rect">
            <a:avLst/>
          </a:prstGeom>
        </p:spPr>
      </p:pic>
    </p:spTree>
    <p:extLst>
      <p:ext uri="{BB962C8B-B14F-4D97-AF65-F5344CB8AC3E}">
        <p14:creationId xmlns:p14="http://schemas.microsoft.com/office/powerpoint/2010/main" val="350649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368808" y="789652"/>
            <a:ext cx="8656320" cy="563559"/>
          </a:xfrm>
        </p:spPr>
        <p:txBody>
          <a:bodyPr>
            <a:noAutofit/>
          </a:bodyPr>
          <a:lstStyle/>
          <a:p>
            <a:r>
              <a:rPr lang="en-US" sz="2800" dirty="0"/>
              <a:t>Front Setback Variance – 25’ Provided vs 100’ Required</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
        <p:nvSpPr>
          <p:cNvPr id="6" name="Content Placeholder 2">
            <a:extLst>
              <a:ext uri="{FF2B5EF4-FFF2-40B4-BE49-F238E27FC236}">
                <a16:creationId xmlns:a16="http://schemas.microsoft.com/office/drawing/2014/main" id="{47A9E5DE-DFE1-45AA-980C-F9433B536EBC}"/>
              </a:ext>
            </a:extLst>
          </p:cNvPr>
          <p:cNvSpPr>
            <a:spLocks noGrp="1"/>
          </p:cNvSpPr>
          <p:nvPr>
            <p:ph idx="1"/>
          </p:nvPr>
        </p:nvSpPr>
        <p:spPr>
          <a:xfrm>
            <a:off x="457200" y="1465948"/>
            <a:ext cx="8229600" cy="4890402"/>
          </a:xfrm>
        </p:spPr>
        <p:txBody>
          <a:bodyPr vert="horz" lIns="91440" tIns="45720" rIns="91440" bIns="45720" anchor="t">
            <a:noAutofit/>
          </a:bodyPr>
          <a:lstStyle/>
          <a:p>
            <a:pPr marL="0" indent="0">
              <a:spcBef>
                <a:spcPts val="600"/>
              </a:spcBef>
              <a:spcAft>
                <a:spcPts val="600"/>
              </a:spcAft>
              <a:buNone/>
            </a:pPr>
            <a:endParaRPr lang="en-US" sz="1600" dirty="0"/>
          </a:p>
          <a:p>
            <a:pPr>
              <a:spcBef>
                <a:spcPts val="600"/>
              </a:spcBef>
              <a:spcAft>
                <a:spcPts val="600"/>
              </a:spcAft>
            </a:pPr>
            <a:r>
              <a:rPr lang="en-US" sz="1600" dirty="0"/>
              <a:t>No change in character of the Neighborhood as the setback is to the existing National Grid utility corridor and includes development easement onto their property to accommodate the project.  The setback is not to a public ROW.</a:t>
            </a:r>
          </a:p>
          <a:p>
            <a:pPr>
              <a:spcBef>
                <a:spcPts val="600"/>
              </a:spcBef>
              <a:spcAft>
                <a:spcPts val="600"/>
              </a:spcAft>
            </a:pPr>
            <a:r>
              <a:rPr lang="en-US" sz="1600" dirty="0"/>
              <a:t>The entire site is being utilized to accommodate the production requirements for the fabrication, staging and storage of the Tower and Transition Pieces.  Given the site’s unique orientation and location on the Hudson River and Normans Kill there are no other alternatives.</a:t>
            </a:r>
          </a:p>
          <a:p>
            <a:pPr>
              <a:spcBef>
                <a:spcPts val="600"/>
              </a:spcBef>
              <a:spcAft>
                <a:spcPts val="600"/>
              </a:spcAft>
            </a:pPr>
            <a:r>
              <a:rPr lang="en-US" sz="1600" dirty="0"/>
              <a:t>The proposed variance is not substantial since the building will meet the code required side setback from the property line (25’).</a:t>
            </a:r>
          </a:p>
          <a:p>
            <a:pPr>
              <a:spcBef>
                <a:spcPts val="600"/>
              </a:spcBef>
              <a:spcAft>
                <a:spcPts val="600"/>
              </a:spcAft>
            </a:pPr>
            <a:r>
              <a:rPr lang="en-US" sz="1600" dirty="0"/>
              <a:t>No adverse environmental impacts are anticipated as the development’s site plan has gone through the GEIS and SEIS SEQRA processes and the SEQRA finding statement has been approved by the lead agency. </a:t>
            </a:r>
          </a:p>
          <a:p>
            <a:pPr>
              <a:spcBef>
                <a:spcPts val="600"/>
              </a:spcBef>
              <a:spcAft>
                <a:spcPts val="600"/>
              </a:spcAft>
            </a:pPr>
            <a:r>
              <a:rPr lang="en-US" sz="1600" dirty="0"/>
              <a:t>This site was a pre-selected site by the State of New York for off-shore wind manufacturing and the entire site is being utilized; therefore, this variance was not self-created by the applicant.</a:t>
            </a:r>
          </a:p>
        </p:txBody>
      </p:sp>
    </p:spTree>
    <p:extLst>
      <p:ext uri="{BB962C8B-B14F-4D97-AF65-F5344CB8AC3E}">
        <p14:creationId xmlns:p14="http://schemas.microsoft.com/office/powerpoint/2010/main" val="424203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647103" y="730017"/>
            <a:ext cx="8656320" cy="563559"/>
          </a:xfrm>
        </p:spPr>
        <p:txBody>
          <a:bodyPr>
            <a:noAutofit/>
          </a:bodyPr>
          <a:lstStyle/>
          <a:p>
            <a:r>
              <a:rPr lang="en-US" sz="2800" dirty="0"/>
              <a:t>Landscaping Area – 8.2% Provided vs 10% Required</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17</a:t>
            </a:fld>
            <a:endParaRPr lang="en-US" dirty="0"/>
          </a:p>
        </p:txBody>
      </p:sp>
      <p:pic>
        <p:nvPicPr>
          <p:cNvPr id="8" name="Picture 7" descr="Diagram&#10;&#10;Description automatically generated">
            <a:extLst>
              <a:ext uri="{FF2B5EF4-FFF2-40B4-BE49-F238E27FC236}">
                <a16:creationId xmlns:a16="http://schemas.microsoft.com/office/drawing/2014/main" id="{3F036F6E-E5DD-4B80-A734-3A1A78D6A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11" y="1387812"/>
            <a:ext cx="8553577" cy="4740171"/>
          </a:xfrm>
          <a:prstGeom prst="rect">
            <a:avLst/>
          </a:prstGeom>
        </p:spPr>
      </p:pic>
    </p:spTree>
    <p:extLst>
      <p:ext uri="{BB962C8B-B14F-4D97-AF65-F5344CB8AC3E}">
        <p14:creationId xmlns:p14="http://schemas.microsoft.com/office/powerpoint/2010/main" val="1069800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647103" y="730017"/>
            <a:ext cx="8656320" cy="563559"/>
          </a:xfrm>
        </p:spPr>
        <p:txBody>
          <a:bodyPr>
            <a:noAutofit/>
          </a:bodyPr>
          <a:lstStyle/>
          <a:p>
            <a:r>
              <a:rPr lang="en-US" sz="2800" dirty="0"/>
              <a:t>Landscaping Area – 8.2% Provided vs 10% Required</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5" name="Content Placeholder 2">
            <a:extLst>
              <a:ext uri="{FF2B5EF4-FFF2-40B4-BE49-F238E27FC236}">
                <a16:creationId xmlns:a16="http://schemas.microsoft.com/office/drawing/2014/main" id="{9D64D00B-B130-4ECC-8EBB-57EA6E467E15}"/>
              </a:ext>
            </a:extLst>
          </p:cNvPr>
          <p:cNvSpPr>
            <a:spLocks noGrp="1"/>
          </p:cNvSpPr>
          <p:nvPr>
            <p:ph idx="1"/>
          </p:nvPr>
        </p:nvSpPr>
        <p:spPr>
          <a:xfrm>
            <a:off x="457200" y="1293576"/>
            <a:ext cx="8229600" cy="4890402"/>
          </a:xfrm>
        </p:spPr>
        <p:txBody>
          <a:bodyPr vert="horz" lIns="91440" tIns="45720" rIns="91440" bIns="45720" anchor="t">
            <a:noAutofit/>
          </a:bodyPr>
          <a:lstStyle/>
          <a:p>
            <a:pPr marL="0" indent="0">
              <a:spcBef>
                <a:spcPts val="600"/>
              </a:spcBef>
              <a:spcAft>
                <a:spcPts val="600"/>
              </a:spcAft>
              <a:buNone/>
            </a:pPr>
            <a:endParaRPr lang="en-US" sz="1600" dirty="0"/>
          </a:p>
          <a:p>
            <a:pPr>
              <a:spcBef>
                <a:spcPts val="600"/>
              </a:spcBef>
              <a:spcAft>
                <a:spcPts val="600"/>
              </a:spcAft>
            </a:pPr>
            <a:r>
              <a:rPr lang="en-US" sz="1600" dirty="0"/>
              <a:t>There is no change in character of the neighborhood since little to no parking lot landscaping I </a:t>
            </a:r>
            <a:r>
              <a:rPr lang="en-US" sz="1600" dirty="0" err="1"/>
              <a:t>spresent</a:t>
            </a:r>
            <a:r>
              <a:rPr lang="en-US" sz="1600" dirty="0"/>
              <a:t> within the Port District immediately to the north, the PSEG plant to the south or the National Grid property to the West.</a:t>
            </a:r>
          </a:p>
          <a:p>
            <a:pPr>
              <a:spcBef>
                <a:spcPts val="600"/>
              </a:spcBef>
              <a:spcAft>
                <a:spcPts val="600"/>
              </a:spcAft>
            </a:pPr>
            <a:r>
              <a:rPr lang="en-US" sz="1600" dirty="0"/>
              <a:t>The parking areas include the minimal number of  required parking spaces for the facility. Any additional parking lot expansion to accommodate landscaping would require further encroachment onto National Grid Property.</a:t>
            </a:r>
          </a:p>
          <a:p>
            <a:pPr>
              <a:spcBef>
                <a:spcPts val="600"/>
              </a:spcBef>
              <a:spcAft>
                <a:spcPts val="600"/>
              </a:spcAft>
            </a:pPr>
            <a:r>
              <a:rPr lang="en-US" sz="1600" dirty="0"/>
              <a:t>The 8.2% of parking lot landscaping is provided within the parking field; however additional building foundation landscaping and landscaping around the ponds will also be provided as part of the project as mitigation for this variance.</a:t>
            </a:r>
          </a:p>
          <a:p>
            <a:pPr>
              <a:spcBef>
                <a:spcPts val="600"/>
              </a:spcBef>
              <a:spcAft>
                <a:spcPts val="600"/>
              </a:spcAft>
            </a:pPr>
            <a:r>
              <a:rPr lang="en-US" sz="1600" dirty="0"/>
              <a:t>No adverse environmental impacts are anticipated as the development’s site plan  including landscaping has gone through the GEIS and SEIS SEQRA processes and the SEQRA finding statement has been approved by the lead agency. </a:t>
            </a:r>
          </a:p>
          <a:p>
            <a:pPr>
              <a:spcBef>
                <a:spcPts val="600"/>
              </a:spcBef>
              <a:spcAft>
                <a:spcPts val="600"/>
              </a:spcAft>
            </a:pPr>
            <a:r>
              <a:rPr lang="en-US" sz="1600" dirty="0"/>
              <a:t>This site was a pre-selected site for off-shore wind manufacturing and the entire site is being utilized; therefore, this variance was not self-created by the applicant.</a:t>
            </a:r>
          </a:p>
        </p:txBody>
      </p:sp>
    </p:spTree>
    <p:extLst>
      <p:ext uri="{BB962C8B-B14F-4D97-AF65-F5344CB8AC3E}">
        <p14:creationId xmlns:p14="http://schemas.microsoft.com/office/powerpoint/2010/main" val="108399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078E47-DD9C-4603-9C08-27EACB074F3D}"/>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5" name="Title 1">
            <a:extLst>
              <a:ext uri="{FF2B5EF4-FFF2-40B4-BE49-F238E27FC236}">
                <a16:creationId xmlns:a16="http://schemas.microsoft.com/office/drawing/2014/main" id="{08800E48-E354-4181-BC8C-B9E40166E1F1}"/>
              </a:ext>
            </a:extLst>
          </p:cNvPr>
          <p:cNvSpPr>
            <a:spLocks noGrp="1"/>
          </p:cNvSpPr>
          <p:nvPr>
            <p:ph type="title"/>
          </p:nvPr>
        </p:nvSpPr>
        <p:spPr>
          <a:xfrm>
            <a:off x="243840" y="6074570"/>
            <a:ext cx="8656320" cy="563559"/>
          </a:xfrm>
        </p:spPr>
        <p:txBody>
          <a:bodyPr>
            <a:noAutofit/>
          </a:bodyPr>
          <a:lstStyle/>
          <a:p>
            <a:r>
              <a:rPr lang="en-US" sz="3200" dirty="0"/>
              <a:t>Building A – Elevations (100’ Max)</a:t>
            </a:r>
          </a:p>
        </p:txBody>
      </p:sp>
      <p:pic>
        <p:nvPicPr>
          <p:cNvPr id="3" name="Picture 2" descr="Timeline&#10;&#10;Description automatically generated">
            <a:extLst>
              <a:ext uri="{FF2B5EF4-FFF2-40B4-BE49-F238E27FC236}">
                <a16:creationId xmlns:a16="http://schemas.microsoft.com/office/drawing/2014/main" id="{F4DBED9B-0B86-4EDA-9F17-52F2B5523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081"/>
            <a:ext cx="9144000" cy="4947837"/>
          </a:xfrm>
          <a:prstGeom prst="rect">
            <a:avLst/>
          </a:prstGeom>
        </p:spPr>
      </p:pic>
    </p:spTree>
    <p:extLst>
      <p:ext uri="{BB962C8B-B14F-4D97-AF65-F5344CB8AC3E}">
        <p14:creationId xmlns:p14="http://schemas.microsoft.com/office/powerpoint/2010/main" val="33280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CD51CE-E321-46BC-87DF-3DBA400804F8}"/>
              </a:ext>
            </a:extLst>
          </p:cNvPr>
          <p:cNvSpPr/>
          <p:nvPr/>
        </p:nvSpPr>
        <p:spPr>
          <a:xfrm>
            <a:off x="5257800" y="830461"/>
            <a:ext cx="3893058" cy="59791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 name="Rectangle 3">
            <a:extLst>
              <a:ext uri="{FF2B5EF4-FFF2-40B4-BE49-F238E27FC236}">
                <a16:creationId xmlns:a16="http://schemas.microsoft.com/office/drawing/2014/main" id="{E46BCDD6-06F2-4347-AB70-6A481FE813D4}"/>
              </a:ext>
            </a:extLst>
          </p:cNvPr>
          <p:cNvSpPr/>
          <p:nvPr/>
        </p:nvSpPr>
        <p:spPr>
          <a:xfrm>
            <a:off x="5480474" y="1465943"/>
            <a:ext cx="3447710" cy="415498"/>
          </a:xfrm>
          <a:prstGeom prst="rect">
            <a:avLst/>
          </a:prstGeom>
        </p:spPr>
        <p:txBody>
          <a:bodyPr wrap="square">
            <a:spAutoFit/>
          </a:bodyPr>
          <a:lstStyle/>
          <a:p>
            <a:r>
              <a:rPr lang="en-US" sz="2100" b="1" dirty="0">
                <a:solidFill>
                  <a:schemeClr val="bg1"/>
                </a:solidFill>
              </a:rPr>
              <a:t>Port of Albany </a:t>
            </a:r>
            <a:r>
              <a:rPr lang="en-GB" sz="2100" dirty="0">
                <a:solidFill>
                  <a:schemeClr val="bg1"/>
                </a:solidFill>
                <a:latin typeface="Equinor Beta Light" panose="020B0604020202020204" charset="0"/>
                <a:cs typeface="Equinor Beta Light" panose="020B0604020202020204" charset="0"/>
              </a:rPr>
              <a:t>|</a:t>
            </a:r>
            <a:r>
              <a:rPr lang="en-US" sz="2100" b="1" dirty="0">
                <a:solidFill>
                  <a:schemeClr val="bg1"/>
                </a:solidFill>
              </a:rPr>
              <a:t> </a:t>
            </a:r>
            <a:r>
              <a:rPr lang="en-US" sz="2100" dirty="0">
                <a:solidFill>
                  <a:schemeClr val="bg1"/>
                </a:solidFill>
              </a:rPr>
              <a:t>Timeline</a:t>
            </a:r>
          </a:p>
        </p:txBody>
      </p:sp>
      <p:sp>
        <p:nvSpPr>
          <p:cNvPr id="5" name="Rectangle 4">
            <a:extLst>
              <a:ext uri="{FF2B5EF4-FFF2-40B4-BE49-F238E27FC236}">
                <a16:creationId xmlns:a16="http://schemas.microsoft.com/office/drawing/2014/main" id="{AF37945B-C0DF-4404-B63B-C345F76EFB00}"/>
              </a:ext>
            </a:extLst>
          </p:cNvPr>
          <p:cNvSpPr/>
          <p:nvPr/>
        </p:nvSpPr>
        <p:spPr>
          <a:xfrm>
            <a:off x="5423914" y="2138251"/>
            <a:ext cx="3560830" cy="4478149"/>
          </a:xfrm>
          <a:prstGeom prst="rect">
            <a:avLst/>
          </a:prstGeom>
        </p:spPr>
        <p:txBody>
          <a:bodyPr wrap="square">
            <a:spAutoFit/>
          </a:bodyPr>
          <a:lstStyle/>
          <a:p>
            <a:pPr marL="214313" indent="-214313">
              <a:buFont typeface="Arial" panose="020B0604020202020204" pitchFamily="34" charset="0"/>
              <a:buChar char="•"/>
              <a:defRPr/>
            </a:pPr>
            <a:r>
              <a:rPr lang="en-US" sz="1500" dirty="0">
                <a:solidFill>
                  <a:schemeClr val="bg1"/>
                </a:solidFill>
              </a:rPr>
              <a:t>2018 Property acquisition</a:t>
            </a:r>
          </a:p>
          <a:p>
            <a:pPr marL="214313" indent="-214313">
              <a:buFont typeface="Arial" panose="020B0604020202020204" pitchFamily="34" charset="0"/>
              <a:buChar char="•"/>
              <a:defRPr/>
            </a:pPr>
            <a:endParaRPr lang="en-US" sz="1500" dirty="0">
              <a:solidFill>
                <a:schemeClr val="bg1"/>
              </a:solidFill>
            </a:endParaRPr>
          </a:p>
          <a:p>
            <a:pPr marL="214313" indent="-214313">
              <a:buFont typeface="Arial" panose="020B0604020202020204" pitchFamily="34" charset="0"/>
              <a:buChar char="•"/>
              <a:defRPr/>
            </a:pPr>
            <a:r>
              <a:rPr lang="en-US" sz="1500" dirty="0">
                <a:solidFill>
                  <a:schemeClr val="bg1"/>
                </a:solidFill>
              </a:rPr>
              <a:t>2018-2020 Due diligence performed and State environmental permitting process regarding potential project took place with Town Planning Board </a:t>
            </a:r>
          </a:p>
          <a:p>
            <a:pPr marL="214313" indent="-214313">
              <a:buFont typeface="Arial" panose="020B0604020202020204" pitchFamily="34" charset="0"/>
              <a:buChar char="•"/>
              <a:defRPr/>
            </a:pPr>
            <a:endParaRPr lang="en-US" sz="1500" dirty="0">
              <a:solidFill>
                <a:schemeClr val="bg1"/>
              </a:solidFill>
            </a:endParaRPr>
          </a:p>
          <a:p>
            <a:pPr marL="214313" indent="-214313">
              <a:buFont typeface="Arial" panose="020B0604020202020204" pitchFamily="34" charset="0"/>
              <a:buChar char="•"/>
              <a:defRPr/>
            </a:pPr>
            <a:r>
              <a:rPr lang="en-US" sz="1500" dirty="0">
                <a:solidFill>
                  <a:schemeClr val="bg1"/>
                </a:solidFill>
              </a:rPr>
              <a:t>2021 New York State and the NYS Energy Research and Development Authority announce Offshore Wind project at the Port of Albany</a:t>
            </a:r>
          </a:p>
          <a:p>
            <a:pPr>
              <a:defRPr/>
            </a:pPr>
            <a:endParaRPr lang="en-US" sz="1500" dirty="0">
              <a:solidFill>
                <a:schemeClr val="bg1"/>
              </a:solidFill>
            </a:endParaRPr>
          </a:p>
          <a:p>
            <a:pPr marL="214313" indent="-214313">
              <a:buFont typeface="Arial" panose="020B0604020202020204" pitchFamily="34" charset="0"/>
              <a:buChar char="•"/>
              <a:defRPr/>
            </a:pPr>
            <a:r>
              <a:rPr lang="en-US" sz="1500" dirty="0">
                <a:solidFill>
                  <a:schemeClr val="bg1"/>
                </a:solidFill>
              </a:rPr>
              <a:t>2021 Site Plan permitting</a:t>
            </a:r>
          </a:p>
          <a:p>
            <a:pPr marL="214313" indent="-214313">
              <a:buFont typeface="Arial" panose="020B0604020202020204" pitchFamily="34" charset="0"/>
              <a:buChar char="•"/>
              <a:defRPr/>
            </a:pPr>
            <a:endParaRPr lang="en-US" sz="1500" dirty="0">
              <a:solidFill>
                <a:schemeClr val="bg1"/>
              </a:solidFill>
            </a:endParaRPr>
          </a:p>
          <a:p>
            <a:pPr marL="214313" indent="-214313">
              <a:buFont typeface="Arial" panose="020B0604020202020204" pitchFamily="34" charset="0"/>
              <a:buChar char="•"/>
              <a:defRPr/>
            </a:pPr>
            <a:r>
              <a:rPr lang="en-US" sz="1500" dirty="0">
                <a:solidFill>
                  <a:schemeClr val="bg1"/>
                </a:solidFill>
              </a:rPr>
              <a:t>2022 – 2023 Construction</a:t>
            </a:r>
          </a:p>
          <a:p>
            <a:pPr marL="214313" indent="-214313">
              <a:buFont typeface="Arial" panose="020B0604020202020204" pitchFamily="34" charset="0"/>
              <a:buChar char="•"/>
              <a:defRPr/>
            </a:pPr>
            <a:endParaRPr lang="en-US" sz="1500" dirty="0">
              <a:solidFill>
                <a:schemeClr val="bg1"/>
              </a:solidFill>
            </a:endParaRPr>
          </a:p>
          <a:p>
            <a:pPr marL="214313" indent="-214313">
              <a:buFont typeface="Arial" panose="020B0604020202020204" pitchFamily="34" charset="0"/>
              <a:buChar char="•"/>
              <a:defRPr/>
            </a:pPr>
            <a:r>
              <a:rPr lang="en-US" sz="1500" dirty="0">
                <a:solidFill>
                  <a:schemeClr val="bg1"/>
                </a:solidFill>
              </a:rPr>
              <a:t>2024 Full operation</a:t>
            </a:r>
          </a:p>
          <a:p>
            <a:pPr marL="214313" indent="-214313">
              <a:buFont typeface="Arial" panose="020B0604020202020204" pitchFamily="34" charset="0"/>
              <a:buChar char="•"/>
              <a:defRPr/>
            </a:pPr>
            <a:endParaRPr lang="en-US" sz="1500" dirty="0">
              <a:solidFill>
                <a:schemeClr val="bg1"/>
              </a:solidFill>
            </a:endParaRPr>
          </a:p>
          <a:p>
            <a:pPr marL="214313" indent="-214313">
              <a:buFont typeface="Arial" panose="020B0604020202020204" pitchFamily="34" charset="0"/>
              <a:buChar char="•"/>
              <a:defRPr/>
            </a:pPr>
            <a:r>
              <a:rPr lang="en-US" sz="1500" dirty="0">
                <a:solidFill>
                  <a:schemeClr val="bg1"/>
                </a:solidFill>
              </a:rPr>
              <a:t>2023-2026 </a:t>
            </a:r>
            <a:r>
              <a:rPr lang="en-US" sz="1500" dirty="0" err="1">
                <a:solidFill>
                  <a:schemeClr val="bg1"/>
                </a:solidFill>
              </a:rPr>
              <a:t>Marmen</a:t>
            </a:r>
            <a:r>
              <a:rPr lang="en-US" sz="1500" dirty="0">
                <a:solidFill>
                  <a:schemeClr val="bg1"/>
                </a:solidFill>
              </a:rPr>
              <a:t> hiring</a:t>
            </a:r>
          </a:p>
        </p:txBody>
      </p:sp>
      <p:pic>
        <p:nvPicPr>
          <p:cNvPr id="6" name="Picture 5" descr="A picture containing sky, outdoor, parked, tarmac&#10;&#10;Description automatically generated">
            <a:extLst>
              <a:ext uri="{FF2B5EF4-FFF2-40B4-BE49-F238E27FC236}">
                <a16:creationId xmlns:a16="http://schemas.microsoft.com/office/drawing/2014/main" id="{EF72068C-9430-496B-AFFD-80993C549F2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1993435"/>
            <a:ext cx="5257800" cy="3297577"/>
          </a:xfrm>
          <a:prstGeom prst="rect">
            <a:avLst/>
          </a:prstGeom>
        </p:spPr>
      </p:pic>
    </p:spTree>
    <p:extLst>
      <p:ext uri="{BB962C8B-B14F-4D97-AF65-F5344CB8AC3E}">
        <p14:creationId xmlns:p14="http://schemas.microsoft.com/office/powerpoint/2010/main" val="899395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078E47-DD9C-4603-9C08-27EACB074F3D}"/>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5" name="Title 1">
            <a:extLst>
              <a:ext uri="{FF2B5EF4-FFF2-40B4-BE49-F238E27FC236}">
                <a16:creationId xmlns:a16="http://schemas.microsoft.com/office/drawing/2014/main" id="{08800E48-E354-4181-BC8C-B9E40166E1F1}"/>
              </a:ext>
            </a:extLst>
          </p:cNvPr>
          <p:cNvSpPr>
            <a:spLocks noGrp="1"/>
          </p:cNvSpPr>
          <p:nvPr>
            <p:ph type="title"/>
          </p:nvPr>
        </p:nvSpPr>
        <p:spPr>
          <a:xfrm>
            <a:off x="457200" y="6074570"/>
            <a:ext cx="8656320" cy="563559"/>
          </a:xfrm>
        </p:spPr>
        <p:txBody>
          <a:bodyPr>
            <a:noAutofit/>
          </a:bodyPr>
          <a:lstStyle/>
          <a:p>
            <a:r>
              <a:rPr lang="en-US" sz="3200" dirty="0"/>
              <a:t>Building B – Elevations (72’ Max)</a:t>
            </a:r>
          </a:p>
        </p:txBody>
      </p:sp>
      <p:pic>
        <p:nvPicPr>
          <p:cNvPr id="6" name="Picture 5" descr="Graphical user interface, application, PowerPoint&#10;&#10;Description automatically generated">
            <a:extLst>
              <a:ext uri="{FF2B5EF4-FFF2-40B4-BE49-F238E27FC236}">
                <a16:creationId xmlns:a16="http://schemas.microsoft.com/office/drawing/2014/main" id="{77D459DA-59D5-4127-AA5F-02CC0215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011" y="136525"/>
            <a:ext cx="6853977" cy="6083367"/>
          </a:xfrm>
          <a:prstGeom prst="rect">
            <a:avLst/>
          </a:prstGeom>
        </p:spPr>
      </p:pic>
    </p:spTree>
    <p:extLst>
      <p:ext uri="{BB962C8B-B14F-4D97-AF65-F5344CB8AC3E}">
        <p14:creationId xmlns:p14="http://schemas.microsoft.com/office/powerpoint/2010/main" val="2113383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078E47-DD9C-4603-9C08-27EACB074F3D}"/>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5" name="Title 1">
            <a:extLst>
              <a:ext uri="{FF2B5EF4-FFF2-40B4-BE49-F238E27FC236}">
                <a16:creationId xmlns:a16="http://schemas.microsoft.com/office/drawing/2014/main" id="{08800E48-E354-4181-BC8C-B9E40166E1F1}"/>
              </a:ext>
            </a:extLst>
          </p:cNvPr>
          <p:cNvSpPr>
            <a:spLocks noGrp="1"/>
          </p:cNvSpPr>
          <p:nvPr>
            <p:ph type="title"/>
          </p:nvPr>
        </p:nvSpPr>
        <p:spPr>
          <a:xfrm>
            <a:off x="220127" y="6074570"/>
            <a:ext cx="8923873" cy="563559"/>
          </a:xfrm>
          <a:solidFill>
            <a:schemeClr val="bg1"/>
          </a:solidFill>
        </p:spPr>
        <p:txBody>
          <a:bodyPr>
            <a:noAutofit/>
          </a:bodyPr>
          <a:lstStyle/>
          <a:p>
            <a:r>
              <a:rPr lang="en-US" sz="3200" dirty="0"/>
              <a:t>Building C – Elevations (83’ </a:t>
            </a:r>
            <a:r>
              <a:rPr lang="en-US" sz="3200" dirty="0" err="1"/>
              <a:t>Bldg</a:t>
            </a:r>
            <a:r>
              <a:rPr lang="en-US" sz="3200" dirty="0"/>
              <a:t>, 110’ Stacks Max)</a:t>
            </a:r>
          </a:p>
        </p:txBody>
      </p:sp>
      <p:pic>
        <p:nvPicPr>
          <p:cNvPr id="6" name="Picture 5" descr="A picture containing diagram&#10;&#10;Description automatically generated">
            <a:extLst>
              <a:ext uri="{FF2B5EF4-FFF2-40B4-BE49-F238E27FC236}">
                <a16:creationId xmlns:a16="http://schemas.microsoft.com/office/drawing/2014/main" id="{6F29C5CA-2A9D-4942-8A73-4C05E07FB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24" y="66579"/>
            <a:ext cx="7551351" cy="6019852"/>
          </a:xfrm>
          <a:prstGeom prst="rect">
            <a:avLst/>
          </a:prstGeom>
        </p:spPr>
      </p:pic>
    </p:spTree>
    <p:extLst>
      <p:ext uri="{BB962C8B-B14F-4D97-AF65-F5344CB8AC3E}">
        <p14:creationId xmlns:p14="http://schemas.microsoft.com/office/powerpoint/2010/main" val="1736571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078E47-DD9C-4603-9C08-27EACB074F3D}"/>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5" name="Title 1">
            <a:extLst>
              <a:ext uri="{FF2B5EF4-FFF2-40B4-BE49-F238E27FC236}">
                <a16:creationId xmlns:a16="http://schemas.microsoft.com/office/drawing/2014/main" id="{08800E48-E354-4181-BC8C-B9E40166E1F1}"/>
              </a:ext>
            </a:extLst>
          </p:cNvPr>
          <p:cNvSpPr>
            <a:spLocks noGrp="1"/>
          </p:cNvSpPr>
          <p:nvPr>
            <p:ph type="title"/>
          </p:nvPr>
        </p:nvSpPr>
        <p:spPr>
          <a:xfrm>
            <a:off x="487680" y="6074570"/>
            <a:ext cx="8656320" cy="563559"/>
          </a:xfrm>
        </p:spPr>
        <p:txBody>
          <a:bodyPr>
            <a:noAutofit/>
          </a:bodyPr>
          <a:lstStyle/>
          <a:p>
            <a:r>
              <a:rPr lang="en-US" sz="3200" dirty="0"/>
              <a:t>Building D – Elevations (93’ Max)</a:t>
            </a:r>
          </a:p>
        </p:txBody>
      </p:sp>
      <p:pic>
        <p:nvPicPr>
          <p:cNvPr id="6" name="Picture 5" descr="Graphical user interface&#10;&#10;Description automatically generated with low confidence">
            <a:extLst>
              <a:ext uri="{FF2B5EF4-FFF2-40B4-BE49-F238E27FC236}">
                <a16:creationId xmlns:a16="http://schemas.microsoft.com/office/drawing/2014/main" id="{7DD72F34-DB15-4A48-A04D-D5A61BA27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03" y="136525"/>
            <a:ext cx="7589397" cy="5938616"/>
          </a:xfrm>
          <a:prstGeom prst="rect">
            <a:avLst/>
          </a:prstGeom>
        </p:spPr>
      </p:pic>
    </p:spTree>
    <p:extLst>
      <p:ext uri="{BB962C8B-B14F-4D97-AF65-F5344CB8AC3E}">
        <p14:creationId xmlns:p14="http://schemas.microsoft.com/office/powerpoint/2010/main" val="1228369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824753"/>
            <a:ext cx="8229600" cy="753394"/>
          </a:xfrm>
        </p:spPr>
        <p:txBody>
          <a:bodyPr>
            <a:normAutofit fontScale="90000"/>
          </a:bodyPr>
          <a:lstStyle/>
          <a:p>
            <a:r>
              <a:rPr lang="en-US" dirty="0"/>
              <a:t>Photo Simulations</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2039471" y="5764306"/>
            <a:ext cx="4580964" cy="646331"/>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rPr>
              <a:t>Location 1: at the end of </a:t>
            </a:r>
            <a:r>
              <a:rPr lang="en-US" sz="1800" dirty="0" err="1">
                <a:effectLst/>
                <a:latin typeface="Calibri" panose="020F0502020204030204" pitchFamily="34" charset="0"/>
                <a:ea typeface="Times New Roman" panose="02020603050405020304" pitchFamily="18" charset="0"/>
              </a:rPr>
              <a:t>Normanskill</a:t>
            </a:r>
            <a:r>
              <a:rPr lang="en-US" sz="1800" dirty="0">
                <a:effectLst/>
                <a:latin typeface="Calibri" panose="020F0502020204030204" pitchFamily="34" charset="0"/>
                <a:ea typeface="Times New Roman" panose="02020603050405020304" pitchFamily="18" charset="0"/>
              </a:rPr>
              <a:t> Street looking south into the site.</a:t>
            </a:r>
            <a:endParaRPr lang="en-US" sz="1800" dirty="0">
              <a:effectLst/>
              <a:latin typeface="Times New Roman" panose="02020603050405020304" pitchFamily="18" charset="0"/>
              <a:ea typeface="Times New Roman" panose="02020603050405020304" pitchFamily="18" charset="0"/>
            </a:endParaRPr>
          </a:p>
        </p:txBody>
      </p:sp>
      <p:pic>
        <p:nvPicPr>
          <p:cNvPr id="13" name="Picture 12" descr="A picture containing sky, outdoor, train, track&#10;&#10;Description automatically generated">
            <a:extLst>
              <a:ext uri="{FF2B5EF4-FFF2-40B4-BE49-F238E27FC236}">
                <a16:creationId xmlns:a16="http://schemas.microsoft.com/office/drawing/2014/main" id="{CAAEDFD9-AF47-48F1-A519-D15DAAFA5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58407"/>
            <a:ext cx="7504176" cy="4237330"/>
          </a:xfrm>
          <a:prstGeom prst="rect">
            <a:avLst/>
          </a:prstGeom>
        </p:spPr>
      </p:pic>
    </p:spTree>
    <p:extLst>
      <p:ext uri="{BB962C8B-B14F-4D97-AF65-F5344CB8AC3E}">
        <p14:creationId xmlns:p14="http://schemas.microsoft.com/office/powerpoint/2010/main" val="868694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824753"/>
            <a:ext cx="8229600" cy="753394"/>
          </a:xfrm>
        </p:spPr>
        <p:txBody>
          <a:bodyPr>
            <a:normAutofit fontScale="90000"/>
          </a:bodyPr>
          <a:lstStyle/>
          <a:p>
            <a:r>
              <a:rPr lang="en-US" dirty="0"/>
              <a:t>Photo Simulations</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2039471" y="5764306"/>
            <a:ext cx="4580964" cy="646331"/>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rPr>
              <a:t>Location 2: at northwest property line of the project looking east into the site.</a:t>
            </a:r>
            <a:endParaRPr lang="en-US" sz="1800" dirty="0">
              <a:effectLst/>
              <a:latin typeface="Times New Roman" panose="02020603050405020304" pitchFamily="18" charset="0"/>
              <a:ea typeface="Times New Roman" panose="02020603050405020304" pitchFamily="18" charset="0"/>
            </a:endParaRPr>
          </a:p>
        </p:txBody>
      </p:sp>
      <p:pic>
        <p:nvPicPr>
          <p:cNvPr id="8" name="Picture 7" descr="A picture containing outdoor, sky, grass, snow&#10;&#10;Description automatically generated">
            <a:extLst>
              <a:ext uri="{FF2B5EF4-FFF2-40B4-BE49-F238E27FC236}">
                <a16:creationId xmlns:a16="http://schemas.microsoft.com/office/drawing/2014/main" id="{D3884EBB-C57E-4C68-8AB0-9B7FBFC5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971" y="1551944"/>
            <a:ext cx="7494720" cy="4212361"/>
          </a:xfrm>
          <a:prstGeom prst="rect">
            <a:avLst/>
          </a:prstGeom>
        </p:spPr>
      </p:pic>
    </p:spTree>
    <p:extLst>
      <p:ext uri="{BB962C8B-B14F-4D97-AF65-F5344CB8AC3E}">
        <p14:creationId xmlns:p14="http://schemas.microsoft.com/office/powerpoint/2010/main" val="429495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824753"/>
            <a:ext cx="8229600" cy="753394"/>
          </a:xfrm>
        </p:spPr>
        <p:txBody>
          <a:bodyPr>
            <a:normAutofit fontScale="90000"/>
          </a:bodyPr>
          <a:lstStyle/>
          <a:p>
            <a:r>
              <a:rPr lang="en-US" dirty="0"/>
              <a:t>Photo Simulations</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1624854" y="5764306"/>
            <a:ext cx="4580964" cy="923330"/>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Location 3: on NYS Route 144 at the proposed southwest entrance to the project looking east into the project site.</a:t>
            </a:r>
            <a:endParaRPr lang="en-US" sz="1800" dirty="0">
              <a:effectLst/>
              <a:latin typeface="Times New Roman" panose="02020603050405020304" pitchFamily="18" charset="0"/>
              <a:ea typeface="Times New Roman" panose="02020603050405020304" pitchFamily="18" charset="0"/>
            </a:endParaRPr>
          </a:p>
        </p:txBody>
      </p:sp>
      <p:pic>
        <p:nvPicPr>
          <p:cNvPr id="5" name="Picture 4" descr="A road with trees on the side&#10;&#10;Description automatically generated with medium confidence">
            <a:extLst>
              <a:ext uri="{FF2B5EF4-FFF2-40B4-BE49-F238E27FC236}">
                <a16:creationId xmlns:a16="http://schemas.microsoft.com/office/drawing/2014/main" id="{09520EEE-2C8F-4B33-9F62-302C6B4A5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12" y="1550937"/>
            <a:ext cx="7485888" cy="4213369"/>
          </a:xfrm>
          <a:prstGeom prst="rect">
            <a:avLst/>
          </a:prstGeom>
        </p:spPr>
      </p:pic>
    </p:spTree>
    <p:extLst>
      <p:ext uri="{BB962C8B-B14F-4D97-AF65-F5344CB8AC3E}">
        <p14:creationId xmlns:p14="http://schemas.microsoft.com/office/powerpoint/2010/main" val="3224786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824753"/>
            <a:ext cx="8229600" cy="753394"/>
          </a:xfrm>
        </p:spPr>
        <p:txBody>
          <a:bodyPr>
            <a:normAutofit fontScale="90000"/>
          </a:bodyPr>
          <a:lstStyle/>
          <a:p>
            <a:r>
              <a:rPr lang="en-US" dirty="0"/>
              <a:t>Photo Simulations</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1624854" y="5764306"/>
            <a:ext cx="4580964" cy="923330"/>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Location 4: on Glenmont Road at the location of cleared vegetation allowing a view of the Hudson valley looking east toward the project.</a:t>
            </a:r>
            <a:endParaRPr lang="en-US" sz="1800" dirty="0">
              <a:effectLst/>
              <a:latin typeface="Times New Roman" panose="02020603050405020304" pitchFamily="18" charset="0"/>
              <a:ea typeface="Times New Roman" panose="02020603050405020304" pitchFamily="18" charset="0"/>
            </a:endParaRPr>
          </a:p>
        </p:txBody>
      </p:sp>
      <p:pic>
        <p:nvPicPr>
          <p:cNvPr id="6" name="Picture 5" descr="A picture containing grass, outdoor, sky, field&#10;&#10;Description automatically generated">
            <a:extLst>
              <a:ext uri="{FF2B5EF4-FFF2-40B4-BE49-F238E27FC236}">
                <a16:creationId xmlns:a16="http://schemas.microsoft.com/office/drawing/2014/main" id="{8FDBC71C-0ED2-4C0D-9DF5-31CA12C32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829" y="1528655"/>
            <a:ext cx="7542430" cy="4235650"/>
          </a:xfrm>
          <a:prstGeom prst="rect">
            <a:avLst/>
          </a:prstGeom>
        </p:spPr>
      </p:pic>
    </p:spTree>
    <p:extLst>
      <p:ext uri="{BB962C8B-B14F-4D97-AF65-F5344CB8AC3E}">
        <p14:creationId xmlns:p14="http://schemas.microsoft.com/office/powerpoint/2010/main" val="2687364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824753"/>
            <a:ext cx="8229600" cy="753394"/>
          </a:xfrm>
        </p:spPr>
        <p:txBody>
          <a:bodyPr>
            <a:normAutofit fontScale="90000"/>
          </a:bodyPr>
          <a:lstStyle/>
          <a:p>
            <a:r>
              <a:rPr lang="en-US" dirty="0"/>
              <a:t>Photo Simulations</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1624854" y="5764306"/>
            <a:ext cx="4580964" cy="646331"/>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Location 6: on 23 Old River Road looking east into the project site (winter).</a:t>
            </a:r>
            <a:endParaRPr lang="en-US" sz="1800" dirty="0">
              <a:effectLst/>
              <a:latin typeface="Times New Roman" panose="02020603050405020304" pitchFamily="18" charset="0"/>
              <a:ea typeface="Times New Roman" panose="02020603050405020304" pitchFamily="18" charset="0"/>
            </a:endParaRPr>
          </a:p>
        </p:txBody>
      </p:sp>
      <p:pic>
        <p:nvPicPr>
          <p:cNvPr id="6" name="Picture 5" descr="A picture containing outdoor, grass, tree, sky&#10;&#10;Description automatically generated">
            <a:extLst>
              <a:ext uri="{FF2B5EF4-FFF2-40B4-BE49-F238E27FC236}">
                <a16:creationId xmlns:a16="http://schemas.microsoft.com/office/drawing/2014/main" id="{9C69D88F-4F62-4701-BF7B-79C96AFBA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341" y="1575978"/>
            <a:ext cx="7417318" cy="4188328"/>
          </a:xfrm>
          <a:prstGeom prst="rect">
            <a:avLst/>
          </a:prstGeom>
        </p:spPr>
      </p:pic>
    </p:spTree>
    <p:extLst>
      <p:ext uri="{BB962C8B-B14F-4D97-AF65-F5344CB8AC3E}">
        <p14:creationId xmlns:p14="http://schemas.microsoft.com/office/powerpoint/2010/main" val="2816702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824753"/>
            <a:ext cx="8229600" cy="753394"/>
          </a:xfrm>
        </p:spPr>
        <p:txBody>
          <a:bodyPr>
            <a:normAutofit fontScale="90000"/>
          </a:bodyPr>
          <a:lstStyle/>
          <a:p>
            <a:r>
              <a:rPr lang="en-US" dirty="0"/>
              <a:t>Photo – Surrounding Area</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1624854" y="5764306"/>
            <a:ext cx="5740450" cy="369332"/>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PSEG Location </a:t>
            </a:r>
            <a:r>
              <a:rPr lang="en-US" dirty="0">
                <a:latin typeface="Calibri" panose="020F0502020204030204" pitchFamily="34" charset="0"/>
                <a:ea typeface="Times New Roman" panose="02020603050405020304" pitchFamily="18" charset="0"/>
                <a:cs typeface="Arial" panose="020B0604020202020204" pitchFamily="34" charset="0"/>
              </a:rPr>
              <a:t>Immediately </a:t>
            </a:r>
            <a:r>
              <a:rPr lang="en-US" sz="1800" dirty="0">
                <a:effectLst/>
                <a:latin typeface="Calibri" panose="020F0502020204030204" pitchFamily="34" charset="0"/>
                <a:ea typeface="Times New Roman" panose="02020603050405020304" pitchFamily="18" charset="0"/>
                <a:cs typeface="Arial" panose="020B0604020202020204" pitchFamily="34" charset="0"/>
              </a:rPr>
              <a:t>South of Proposed Project Site</a:t>
            </a:r>
            <a:endParaRPr lang="en-US" sz="1800" dirty="0">
              <a:effectLst/>
              <a:latin typeface="Times New Roman" panose="02020603050405020304" pitchFamily="18" charset="0"/>
              <a:ea typeface="Times New Roman" panose="02020603050405020304" pitchFamily="18" charset="0"/>
            </a:endParaRPr>
          </a:p>
        </p:txBody>
      </p:sp>
      <p:pic>
        <p:nvPicPr>
          <p:cNvPr id="5" name="Picture 4" descr="A body of water with a building and trees around it&#10;&#10;Description automatically generated with low confidence">
            <a:extLst>
              <a:ext uri="{FF2B5EF4-FFF2-40B4-BE49-F238E27FC236}">
                <a16:creationId xmlns:a16="http://schemas.microsoft.com/office/drawing/2014/main" id="{59DD1B4E-597F-4E93-8860-E9743D89C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63" y="1578147"/>
            <a:ext cx="8088074" cy="4064918"/>
          </a:xfrm>
          <a:prstGeom prst="rect">
            <a:avLst/>
          </a:prstGeom>
        </p:spPr>
      </p:pic>
    </p:spTree>
    <p:extLst>
      <p:ext uri="{BB962C8B-B14F-4D97-AF65-F5344CB8AC3E}">
        <p14:creationId xmlns:p14="http://schemas.microsoft.com/office/powerpoint/2010/main" val="240356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824753"/>
            <a:ext cx="8229600" cy="753394"/>
          </a:xfrm>
        </p:spPr>
        <p:txBody>
          <a:bodyPr>
            <a:normAutofit fontScale="90000"/>
          </a:bodyPr>
          <a:lstStyle/>
          <a:p>
            <a:r>
              <a:rPr lang="en-US" dirty="0"/>
              <a:t>Photo – Surrounding Area</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977030" y="5764306"/>
            <a:ext cx="7189940" cy="369332"/>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Port District Tenant Location </a:t>
            </a:r>
            <a:r>
              <a:rPr lang="en-US" dirty="0">
                <a:latin typeface="Calibri" panose="020F0502020204030204" pitchFamily="34" charset="0"/>
                <a:ea typeface="Times New Roman" panose="02020603050405020304" pitchFamily="18" charset="0"/>
                <a:cs typeface="Arial" panose="020B0604020202020204" pitchFamily="34" charset="0"/>
              </a:rPr>
              <a:t>Immediately </a:t>
            </a:r>
            <a:r>
              <a:rPr lang="en-US" sz="1800" dirty="0">
                <a:effectLst/>
                <a:latin typeface="Calibri" panose="020F0502020204030204" pitchFamily="34" charset="0"/>
                <a:ea typeface="Times New Roman" panose="02020603050405020304" pitchFamily="18" charset="0"/>
                <a:cs typeface="Arial" panose="020B0604020202020204" pitchFamily="34" charset="0"/>
              </a:rPr>
              <a:t>North of Proposed Project Site</a:t>
            </a:r>
            <a:endParaRPr lang="en-US" sz="1800" dirty="0">
              <a:effectLst/>
              <a:latin typeface="Times New Roman" panose="02020603050405020304" pitchFamily="18" charset="0"/>
              <a:ea typeface="Times New Roman" panose="02020603050405020304" pitchFamily="18" charset="0"/>
            </a:endParaRPr>
          </a:p>
        </p:txBody>
      </p:sp>
      <p:pic>
        <p:nvPicPr>
          <p:cNvPr id="6" name="Picture 5" descr="A large factory building next to a body of water&#10;&#10;Description automatically generated with low confidence">
            <a:extLst>
              <a:ext uri="{FF2B5EF4-FFF2-40B4-BE49-F238E27FC236}">
                <a16:creationId xmlns:a16="http://schemas.microsoft.com/office/drawing/2014/main" id="{AE4F4064-BB70-4805-846C-4DDD69DEE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43" y="2000814"/>
            <a:ext cx="8526314" cy="3340825"/>
          </a:xfrm>
          <a:prstGeom prst="rect">
            <a:avLst/>
          </a:prstGeom>
        </p:spPr>
      </p:pic>
    </p:spTree>
    <p:extLst>
      <p:ext uri="{BB962C8B-B14F-4D97-AF65-F5344CB8AC3E}">
        <p14:creationId xmlns:p14="http://schemas.microsoft.com/office/powerpoint/2010/main" val="26529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445"/>
            <a:ext cx="8229600" cy="1143000"/>
          </a:xfrm>
        </p:spPr>
        <p:txBody>
          <a:bodyPr>
            <a:normAutofit/>
          </a:bodyPr>
          <a:lstStyle/>
          <a:p>
            <a:r>
              <a:rPr lang="en-US" sz="4000" dirty="0"/>
              <a:t>Project Overview </a:t>
            </a:r>
          </a:p>
        </p:txBody>
      </p:sp>
      <p:sp>
        <p:nvSpPr>
          <p:cNvPr id="3" name="Content Placeholder 2"/>
          <p:cNvSpPr>
            <a:spLocks noGrp="1"/>
          </p:cNvSpPr>
          <p:nvPr>
            <p:ph idx="1"/>
          </p:nvPr>
        </p:nvSpPr>
        <p:spPr>
          <a:xfrm>
            <a:off x="457200" y="1648510"/>
            <a:ext cx="8229600" cy="4890402"/>
          </a:xfrm>
        </p:spPr>
        <p:txBody>
          <a:bodyPr vert="horz" lIns="91440" tIns="45720" rIns="91440" bIns="45720" anchor="t">
            <a:noAutofit/>
          </a:bodyPr>
          <a:lstStyle/>
          <a:p>
            <a:pPr>
              <a:spcBef>
                <a:spcPts val="600"/>
              </a:spcBef>
              <a:spcAft>
                <a:spcPts val="600"/>
              </a:spcAft>
            </a:pPr>
            <a:r>
              <a:rPr lang="en-US" sz="1600" dirty="0"/>
              <a:t>Production of Towers &amp; Transition Pieces </a:t>
            </a:r>
          </a:p>
        </p:txBody>
      </p:sp>
      <p:sp>
        <p:nvSpPr>
          <p:cNvPr id="4" name="Slide Number Placeholder 3">
            <a:extLst>
              <a:ext uri="{FF2B5EF4-FFF2-40B4-BE49-F238E27FC236}">
                <a16:creationId xmlns:a16="http://schemas.microsoft.com/office/drawing/2014/main" id="{009AC15F-983F-4206-8C0F-E4ECAD4C5F12}"/>
              </a:ext>
            </a:extLst>
          </p:cNvPr>
          <p:cNvSpPr>
            <a:spLocks noGrp="1"/>
          </p:cNvSpPr>
          <p:nvPr>
            <p:ph type="sldNum" sz="quarter" idx="12"/>
          </p:nvPr>
        </p:nvSpPr>
        <p:spPr/>
        <p:txBody>
          <a:bodyPr/>
          <a:lstStyle/>
          <a:p>
            <a:fld id="{B6F15528-21DE-4FAA-801E-634DDDAF4B2B}" type="slidenum">
              <a:rPr lang="en-US" smtClean="0"/>
              <a:pPr/>
              <a:t>3</a:t>
            </a:fld>
            <a:endParaRPr lang="en-US" dirty="0"/>
          </a:p>
        </p:txBody>
      </p:sp>
      <p:pic>
        <p:nvPicPr>
          <p:cNvPr id="5" name="Picture 4">
            <a:extLst>
              <a:ext uri="{FF2B5EF4-FFF2-40B4-BE49-F238E27FC236}">
                <a16:creationId xmlns:a16="http://schemas.microsoft.com/office/drawing/2014/main" id="{A60C8731-CFFF-4595-B0B9-844E94ED3853}"/>
              </a:ext>
            </a:extLst>
          </p:cNvPr>
          <p:cNvPicPr>
            <a:picLocks noChangeAspect="1"/>
          </p:cNvPicPr>
          <p:nvPr/>
        </p:nvPicPr>
        <p:blipFill rotWithShape="1">
          <a:blip r:embed="rId3"/>
          <a:srcRect r="50000"/>
          <a:stretch/>
        </p:blipFill>
        <p:spPr>
          <a:xfrm>
            <a:off x="6254877" y="1200912"/>
            <a:ext cx="2657475" cy="4724400"/>
          </a:xfrm>
          <a:prstGeom prst="rect">
            <a:avLst/>
          </a:prstGeom>
        </p:spPr>
      </p:pic>
      <p:pic>
        <p:nvPicPr>
          <p:cNvPr id="6" name="Picture 5">
            <a:extLst>
              <a:ext uri="{FF2B5EF4-FFF2-40B4-BE49-F238E27FC236}">
                <a16:creationId xmlns:a16="http://schemas.microsoft.com/office/drawing/2014/main" id="{C275C714-F487-4AA3-B452-897A02761588}"/>
              </a:ext>
            </a:extLst>
          </p:cNvPr>
          <p:cNvPicPr>
            <a:picLocks noChangeAspect="1"/>
          </p:cNvPicPr>
          <p:nvPr/>
        </p:nvPicPr>
        <p:blipFill>
          <a:blip r:embed="rId4"/>
          <a:stretch>
            <a:fillRect/>
          </a:stretch>
        </p:blipFill>
        <p:spPr>
          <a:xfrm>
            <a:off x="1061275" y="2098166"/>
            <a:ext cx="3925253" cy="3562922"/>
          </a:xfrm>
          <a:prstGeom prst="rect">
            <a:avLst/>
          </a:prstGeom>
        </p:spPr>
      </p:pic>
    </p:spTree>
    <p:extLst>
      <p:ext uri="{BB962C8B-B14F-4D97-AF65-F5344CB8AC3E}">
        <p14:creationId xmlns:p14="http://schemas.microsoft.com/office/powerpoint/2010/main" val="1223274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7435CD-C0DC-4667-9836-606274BC4E02}"/>
              </a:ext>
            </a:extLst>
          </p:cNvPr>
          <p:cNvPicPr>
            <a:picLocks noChangeAspect="1"/>
          </p:cNvPicPr>
          <p:nvPr/>
        </p:nvPicPr>
        <p:blipFill>
          <a:blip r:embed="rId3"/>
          <a:stretch>
            <a:fillRect/>
          </a:stretch>
        </p:blipFill>
        <p:spPr>
          <a:xfrm>
            <a:off x="1178490" y="1470038"/>
            <a:ext cx="6787020" cy="4361791"/>
          </a:xfrm>
          <a:prstGeom prst="rect">
            <a:avLst/>
          </a:prstGeom>
        </p:spPr>
      </p:pic>
      <p:sp>
        <p:nvSpPr>
          <p:cNvPr id="2" name="Title 1">
            <a:extLst>
              <a:ext uri="{FF2B5EF4-FFF2-40B4-BE49-F238E27FC236}">
                <a16:creationId xmlns:a16="http://schemas.microsoft.com/office/drawing/2014/main" id="{84CA72FB-B229-4A00-905D-34FC3346742B}"/>
              </a:ext>
            </a:extLst>
          </p:cNvPr>
          <p:cNvSpPr>
            <a:spLocks noGrp="1"/>
          </p:cNvSpPr>
          <p:nvPr>
            <p:ph type="title"/>
          </p:nvPr>
        </p:nvSpPr>
        <p:spPr>
          <a:xfrm>
            <a:off x="457200" y="719856"/>
            <a:ext cx="8229600" cy="753394"/>
          </a:xfrm>
        </p:spPr>
        <p:txBody>
          <a:bodyPr>
            <a:normAutofit fontScale="90000"/>
          </a:bodyPr>
          <a:lstStyle/>
          <a:p>
            <a:r>
              <a:rPr lang="en-US" dirty="0"/>
              <a:t>Photo Simulations</a:t>
            </a:r>
          </a:p>
        </p:txBody>
      </p:sp>
      <p:sp>
        <p:nvSpPr>
          <p:cNvPr id="4" name="Slide Number Placeholder 3">
            <a:extLst>
              <a:ext uri="{FF2B5EF4-FFF2-40B4-BE49-F238E27FC236}">
                <a16:creationId xmlns:a16="http://schemas.microsoft.com/office/drawing/2014/main" id="{93F915EA-FAA5-4350-B565-5309938DE80B}"/>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7" name="TextBox 6">
            <a:extLst>
              <a:ext uri="{FF2B5EF4-FFF2-40B4-BE49-F238E27FC236}">
                <a16:creationId xmlns:a16="http://schemas.microsoft.com/office/drawing/2014/main" id="{B05F3CED-8C84-4C77-906C-15714DC1B9B3}"/>
              </a:ext>
            </a:extLst>
          </p:cNvPr>
          <p:cNvSpPr txBox="1"/>
          <p:nvPr/>
        </p:nvSpPr>
        <p:spPr>
          <a:xfrm>
            <a:off x="457200" y="5933514"/>
            <a:ext cx="5325035" cy="646331"/>
          </a:xfrm>
          <a:prstGeom prst="rect">
            <a:avLst/>
          </a:prstGeom>
          <a:noFill/>
        </p:spPr>
        <p:txBody>
          <a:bodyPr wrap="square">
            <a:spAutoFit/>
          </a:bodyPr>
          <a:lstStyle/>
          <a:p>
            <a:pPr marL="0" marR="0" algn="ctr">
              <a:spcBef>
                <a:spcPts val="0"/>
              </a:spcBef>
              <a:spcAft>
                <a:spcPts val="0"/>
              </a:spcAft>
            </a:pPr>
            <a:r>
              <a:rPr lang="en-US" dirty="0">
                <a:latin typeface="Calibri" panose="020F0502020204030204" pitchFamily="34" charset="0"/>
                <a:ea typeface="Times New Roman" panose="02020603050405020304" pitchFamily="18" charset="0"/>
                <a:cs typeface="Arial" panose="020B0604020202020204" pitchFamily="34" charset="0"/>
              </a:rPr>
              <a:t>Video o</a:t>
            </a:r>
            <a:r>
              <a:rPr lang="en-US" sz="1800" dirty="0">
                <a:effectLst/>
                <a:latin typeface="Calibri" panose="020F0502020204030204" pitchFamily="34" charset="0"/>
                <a:ea typeface="Times New Roman" panose="02020603050405020304" pitchFamily="18" charset="0"/>
                <a:cs typeface="Arial" panose="020B0604020202020204" pitchFamily="34" charset="0"/>
              </a:rPr>
              <a:t>n the Hudson River looking west into the site form South to North</a:t>
            </a:r>
            <a:endParaRPr lang="en-US"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1864AFCC-EA69-4E80-AF3B-0941262F5B2A}"/>
              </a:ext>
            </a:extLst>
          </p:cNvPr>
          <p:cNvSpPr txBox="1"/>
          <p:nvPr/>
        </p:nvSpPr>
        <p:spPr>
          <a:xfrm>
            <a:off x="2320446" y="4090272"/>
            <a:ext cx="4503107" cy="646331"/>
          </a:xfrm>
          <a:prstGeom prst="rect">
            <a:avLst/>
          </a:prstGeom>
          <a:solidFill>
            <a:schemeClr val="bg1"/>
          </a:solidFill>
        </p:spPr>
        <p:txBody>
          <a:bodyPr wrap="square">
            <a:spAutoFit/>
          </a:bodyPr>
          <a:lstStyle/>
          <a:p>
            <a:r>
              <a:rPr lang="en-US" b="1" u="sng" dirty="0"/>
              <a:t>Video Link:</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4"/>
              </a:rPr>
              <a:t>https://vimeo.com/688550723</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83522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647103" y="730017"/>
            <a:ext cx="8656320" cy="563559"/>
          </a:xfrm>
        </p:spPr>
        <p:txBody>
          <a:bodyPr>
            <a:noAutofit/>
          </a:bodyPr>
          <a:lstStyle/>
          <a:p>
            <a:r>
              <a:rPr lang="en-US" sz="2800" dirty="0"/>
              <a:t>Building Height – 100’ Provided vs 60’ Code Maximum</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Content Placeholder 2">
            <a:extLst>
              <a:ext uri="{FF2B5EF4-FFF2-40B4-BE49-F238E27FC236}">
                <a16:creationId xmlns:a16="http://schemas.microsoft.com/office/drawing/2014/main" id="{9D64D00B-B130-4ECC-8EBB-57EA6E467E15}"/>
              </a:ext>
            </a:extLst>
          </p:cNvPr>
          <p:cNvSpPr>
            <a:spLocks noGrp="1"/>
          </p:cNvSpPr>
          <p:nvPr>
            <p:ph idx="1"/>
          </p:nvPr>
        </p:nvSpPr>
        <p:spPr>
          <a:xfrm>
            <a:off x="457200" y="1293576"/>
            <a:ext cx="8229600" cy="4890402"/>
          </a:xfrm>
        </p:spPr>
        <p:txBody>
          <a:bodyPr vert="horz" lIns="91440" tIns="45720" rIns="91440" bIns="45720" anchor="t">
            <a:noAutofit/>
          </a:bodyPr>
          <a:lstStyle/>
          <a:p>
            <a:pPr marL="0" indent="0">
              <a:spcBef>
                <a:spcPts val="600"/>
              </a:spcBef>
              <a:spcAft>
                <a:spcPts val="600"/>
              </a:spcAft>
              <a:buNone/>
            </a:pPr>
            <a:endParaRPr lang="en-US" sz="1600" dirty="0"/>
          </a:p>
          <a:p>
            <a:pPr>
              <a:spcBef>
                <a:spcPts val="600"/>
              </a:spcBef>
              <a:spcAft>
                <a:spcPts val="600"/>
              </a:spcAft>
            </a:pPr>
            <a:r>
              <a:rPr lang="en-US" sz="1600" dirty="0"/>
              <a:t>No change in character of the neighborhood as there are 260’ tall stacks immediately to the south at the PSEG plant and multiple buildings, storage tanks and stacks in excess of 100’ immediately to the north within the existing Port District.</a:t>
            </a:r>
          </a:p>
          <a:p>
            <a:pPr>
              <a:spcBef>
                <a:spcPts val="600"/>
              </a:spcBef>
              <a:spcAft>
                <a:spcPts val="600"/>
              </a:spcAft>
            </a:pPr>
            <a:r>
              <a:rPr lang="en-US" sz="1600" dirty="0"/>
              <a:t>A heights of each building are needed because that is the minimum height required to allow for the manufacturing of the 32-feet diameter by 164-feet long tower sections. The height of the overhead cranes within the building and the building roof structure are at the minimum height required for safety, operations and building code requirements. </a:t>
            </a:r>
          </a:p>
          <a:p>
            <a:pPr>
              <a:spcBef>
                <a:spcPts val="600"/>
              </a:spcBef>
              <a:spcAft>
                <a:spcPts val="600"/>
              </a:spcAft>
            </a:pPr>
            <a:r>
              <a:rPr lang="en-US" sz="1600" dirty="0"/>
              <a:t>The variance is not substantial when considered with the surrounding properties that include structure heights up to 260’.</a:t>
            </a:r>
          </a:p>
          <a:p>
            <a:pPr>
              <a:spcBef>
                <a:spcPts val="600"/>
              </a:spcBef>
              <a:spcAft>
                <a:spcPts val="600"/>
              </a:spcAft>
            </a:pPr>
            <a:r>
              <a:rPr lang="en-US" sz="1600" dirty="0"/>
              <a:t>The SEQRA review included a detailed Visual Impact Assessment that was reviewed by the Lead Agent as well as other involved agencies during the GEIS and SEIS SEQRA processes.  Approval of the SEQRA finding statement has been issued and “No Adverse Impacts” letters received from surrounding sensitive receptors.</a:t>
            </a:r>
          </a:p>
          <a:p>
            <a:pPr>
              <a:spcBef>
                <a:spcPts val="600"/>
              </a:spcBef>
              <a:spcAft>
                <a:spcPts val="600"/>
              </a:spcAft>
            </a:pPr>
            <a:r>
              <a:rPr lang="en-US" sz="1600" dirty="0"/>
              <a:t>The requirements for manufacturing the tower and transition piece section require building heights taller than 60’ due to the size of the product and production equipment.</a:t>
            </a:r>
          </a:p>
        </p:txBody>
      </p:sp>
    </p:spTree>
    <p:extLst>
      <p:ext uri="{BB962C8B-B14F-4D97-AF65-F5344CB8AC3E}">
        <p14:creationId xmlns:p14="http://schemas.microsoft.com/office/powerpoint/2010/main" val="951962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860231"/>
            <a:ext cx="7851648" cy="1828800"/>
          </a:xfrm>
        </p:spPr>
        <p:txBody>
          <a:bodyPr/>
          <a:lstStyle/>
          <a:p>
            <a:pPr algn="ctr"/>
            <a:r>
              <a:rPr lang="en-US" i="1" dirty="0"/>
              <a:t>Thank You!</a:t>
            </a:r>
            <a:br>
              <a:rPr lang="en-US" i="1" dirty="0"/>
            </a:br>
            <a:r>
              <a:rPr lang="en-US" i="1" dirty="0"/>
              <a:t>Questions and Comments</a:t>
            </a:r>
            <a:endParaRPr lang="en-US" dirty="0"/>
          </a:p>
        </p:txBody>
      </p:sp>
    </p:spTree>
    <p:extLst>
      <p:ext uri="{BB962C8B-B14F-4D97-AF65-F5344CB8AC3E}">
        <p14:creationId xmlns:p14="http://schemas.microsoft.com/office/powerpoint/2010/main" val="99217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143000"/>
          </a:xfrm>
        </p:spPr>
        <p:txBody>
          <a:bodyPr>
            <a:normAutofit/>
          </a:bodyPr>
          <a:lstStyle/>
          <a:p>
            <a:r>
              <a:rPr lang="en-US" sz="4000" dirty="0"/>
              <a:t>Project Overview</a:t>
            </a:r>
          </a:p>
        </p:txBody>
      </p:sp>
      <p:sp>
        <p:nvSpPr>
          <p:cNvPr id="3" name="Content Placeholder 2"/>
          <p:cNvSpPr>
            <a:spLocks noGrp="1"/>
          </p:cNvSpPr>
          <p:nvPr>
            <p:ph idx="1"/>
          </p:nvPr>
        </p:nvSpPr>
        <p:spPr>
          <a:xfrm>
            <a:off x="365760" y="1322705"/>
            <a:ext cx="8229600" cy="4890402"/>
          </a:xfrm>
        </p:spPr>
        <p:txBody>
          <a:bodyPr vert="horz" lIns="91440" tIns="45720" rIns="91440" bIns="45720" anchor="t">
            <a:noAutofit/>
          </a:bodyPr>
          <a:lstStyle/>
          <a:p>
            <a:pPr>
              <a:spcBef>
                <a:spcPts val="600"/>
              </a:spcBef>
              <a:spcAft>
                <a:spcPts val="600"/>
              </a:spcAft>
            </a:pPr>
            <a:r>
              <a:rPr lang="en-US" sz="1600" b="1" dirty="0"/>
              <a:t>Port of Albany </a:t>
            </a:r>
            <a:r>
              <a:rPr lang="en-US" sz="1600" dirty="0"/>
              <a:t>as Owner in association with </a:t>
            </a:r>
            <a:r>
              <a:rPr lang="en-US" sz="1600" b="1" dirty="0"/>
              <a:t>Marmen</a:t>
            </a:r>
            <a:r>
              <a:rPr lang="en-US" sz="1600" dirty="0"/>
              <a:t>, Quebec, Canada </a:t>
            </a:r>
            <a:r>
              <a:rPr lang="en-US" sz="2400" b="1" dirty="0"/>
              <a:t>+</a:t>
            </a:r>
            <a:r>
              <a:rPr lang="en-US" sz="1600" dirty="0"/>
              <a:t> </a:t>
            </a:r>
            <a:r>
              <a:rPr lang="en-US" sz="1600" b="1" dirty="0"/>
              <a:t>Welcon</a:t>
            </a:r>
            <a:r>
              <a:rPr lang="en-US" sz="1600" dirty="0"/>
              <a:t>, Denmark, as operator.</a:t>
            </a:r>
          </a:p>
          <a:p>
            <a:pPr>
              <a:spcBef>
                <a:spcPts val="600"/>
              </a:spcBef>
              <a:spcAft>
                <a:spcPts val="600"/>
              </a:spcAft>
            </a:pPr>
            <a:r>
              <a:rPr lang="en-US" sz="1600" dirty="0"/>
              <a:t>Manufacturing space throughout 5 separate buildings, utility services, and stormwater management facilities</a:t>
            </a:r>
          </a:p>
          <a:p>
            <a:pPr>
              <a:spcBef>
                <a:spcPts val="600"/>
              </a:spcBef>
              <a:spcAft>
                <a:spcPts val="600"/>
              </a:spcAft>
            </a:pPr>
            <a:r>
              <a:rPr lang="en-US" sz="1600" dirty="0">
                <a:effectLst/>
                <a:ea typeface="Times New Roman" panose="02020603050405020304" pitchFamily="18" charset="0"/>
                <a:cs typeface="Times New Roman" panose="02020603050405020304" pitchFamily="18" charset="0"/>
              </a:rPr>
              <a:t>Tower production will occur within 4 buildings (buildings A-D) located on the Port    Expansion property in the Town of Bethlehem.  The 5</a:t>
            </a:r>
            <a:r>
              <a:rPr lang="en-US" sz="1600" baseline="30000" dirty="0">
                <a:effectLst/>
                <a:ea typeface="Times New Roman" panose="02020603050405020304" pitchFamily="18" charset="0"/>
                <a:cs typeface="Times New Roman" panose="02020603050405020304" pitchFamily="18" charset="0"/>
              </a:rPr>
              <a:t>th</a:t>
            </a:r>
            <a:r>
              <a:rPr lang="en-US" sz="1600" dirty="0">
                <a:effectLst/>
                <a:ea typeface="Times New Roman" panose="02020603050405020304" pitchFamily="18" charset="0"/>
                <a:cs typeface="Times New Roman" panose="02020603050405020304" pitchFamily="18" charset="0"/>
              </a:rPr>
              <a:t> building (building E) is located at 700 Smith Boulevard within the existing Port District in the City of Albany.</a:t>
            </a:r>
          </a:p>
          <a:p>
            <a:pPr>
              <a:spcBef>
                <a:spcPts val="600"/>
              </a:spcBef>
              <a:spcAft>
                <a:spcPts val="600"/>
              </a:spcAft>
            </a:pPr>
            <a:r>
              <a:rPr lang="en-US" sz="1600" dirty="0"/>
              <a:t>All raw materials (truck, rail, vessel) will be received at 700 Smith Boulevard and transported by Marmen-Welcon owned trucks on internal Port roads only along Normanskill Road to the production site.</a:t>
            </a:r>
          </a:p>
          <a:p>
            <a:pPr>
              <a:spcBef>
                <a:spcPts val="600"/>
              </a:spcBef>
              <a:spcAft>
                <a:spcPts val="600"/>
              </a:spcAft>
            </a:pPr>
            <a:r>
              <a:rPr lang="en-US" sz="1600" dirty="0"/>
              <a:t>All employees and visitors will access the facility via the River Road driveway and enter through a secure turnstile gate.  The Normanskill Bridge is for Marmen-Welcon truck deliveries only.</a:t>
            </a:r>
          </a:p>
          <a:p>
            <a:pPr>
              <a:spcBef>
                <a:spcPts val="600"/>
              </a:spcBef>
              <a:spcAft>
                <a:spcPts val="600"/>
              </a:spcAft>
            </a:pPr>
            <a:r>
              <a:rPr lang="en-US" sz="1600" dirty="0"/>
              <a:t>Total investment is estimated to be $450 million and 55o new permanent jobs</a:t>
            </a:r>
          </a:p>
          <a:p>
            <a:pPr>
              <a:spcBef>
                <a:spcPts val="600"/>
              </a:spcBef>
              <a:spcAft>
                <a:spcPts val="600"/>
              </a:spcAft>
            </a:pPr>
            <a:endParaRPr lang="en-US" sz="1600" dirty="0">
              <a:effectLst/>
              <a:ea typeface="Times New Roman" panose="02020603050405020304" pitchFamily="18" charset="0"/>
              <a:cs typeface="Times New Roman" panose="02020603050405020304" pitchFamily="18" charset="0"/>
            </a:endParaRPr>
          </a:p>
          <a:p>
            <a:pPr>
              <a:spcBef>
                <a:spcPts val="600"/>
              </a:spcBef>
              <a:spcAft>
                <a:spcPts val="600"/>
              </a:spcAft>
            </a:pPr>
            <a:endParaRPr lang="en-US" sz="1600" dirty="0">
              <a:effectLst/>
              <a:ea typeface="Times New Roman" panose="02020603050405020304" pitchFamily="18" charset="0"/>
              <a:cs typeface="Times New Roman" panose="02020603050405020304" pitchFamily="18" charset="0"/>
            </a:endParaRPr>
          </a:p>
          <a:p>
            <a:pPr lvl="1">
              <a:spcBef>
                <a:spcPts val="600"/>
              </a:spcBef>
              <a:spcAft>
                <a:spcPts val="600"/>
              </a:spcAft>
            </a:pPr>
            <a:endParaRPr lang="en-US" sz="1600" dirty="0">
              <a:effectLst/>
              <a:ea typeface="Times New Roman" panose="02020603050405020304" pitchFamily="18" charset="0"/>
            </a:endParaRPr>
          </a:p>
        </p:txBody>
      </p:sp>
      <p:sp>
        <p:nvSpPr>
          <p:cNvPr id="4" name="Slide Number Placeholder 3">
            <a:extLst>
              <a:ext uri="{FF2B5EF4-FFF2-40B4-BE49-F238E27FC236}">
                <a16:creationId xmlns:a16="http://schemas.microsoft.com/office/drawing/2014/main" id="{009AC15F-983F-4206-8C0F-E4ECAD4C5F12}"/>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311943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4291"/>
            <a:ext cx="8229600" cy="1143000"/>
          </a:xfrm>
        </p:spPr>
        <p:txBody>
          <a:bodyPr>
            <a:normAutofit fontScale="90000"/>
          </a:bodyPr>
          <a:lstStyle/>
          <a:p>
            <a:r>
              <a:rPr lang="en-US" sz="4000" dirty="0"/>
              <a:t>Project Overview</a:t>
            </a:r>
            <a:br>
              <a:rPr lang="en-US" sz="4000" dirty="0"/>
            </a:br>
            <a:endParaRPr lang="en-US" sz="4000" dirty="0"/>
          </a:p>
        </p:txBody>
      </p:sp>
      <p:sp>
        <p:nvSpPr>
          <p:cNvPr id="3" name="Content Placeholder 2"/>
          <p:cNvSpPr>
            <a:spLocks noGrp="1"/>
          </p:cNvSpPr>
          <p:nvPr>
            <p:ph idx="1"/>
          </p:nvPr>
        </p:nvSpPr>
        <p:spPr>
          <a:xfrm>
            <a:off x="457200" y="1365504"/>
            <a:ext cx="8229600" cy="4758205"/>
          </a:xfrm>
        </p:spPr>
        <p:txBody>
          <a:bodyPr vert="horz" lIns="91440" tIns="45720" rIns="91440" bIns="45720" anchor="t">
            <a:noAutofit/>
          </a:bodyPr>
          <a:lstStyle/>
          <a:p>
            <a:pPr marL="0" marR="0" indent="0">
              <a:lnSpc>
                <a:spcPts val="1230"/>
              </a:lnSpc>
              <a:spcBef>
                <a:spcPts val="0"/>
              </a:spcBef>
              <a:spcAft>
                <a:spcPts val="0"/>
              </a:spcAft>
              <a:buNone/>
              <a:tabLst>
                <a:tab pos="1370965" algn="l"/>
                <a:tab pos="1371600" algn="l"/>
              </a:tabLst>
            </a:pPr>
            <a:endParaRPr lang="en-US" sz="1600" dirty="0"/>
          </a:p>
          <a:p>
            <a:pPr>
              <a:spcBef>
                <a:spcPts val="600"/>
              </a:spcBef>
              <a:spcAft>
                <a:spcPts val="600"/>
              </a:spcAft>
            </a:pPr>
            <a:r>
              <a:rPr lang="en-US" sz="1600" dirty="0"/>
              <a:t>Submitted Application Materials to Town:</a:t>
            </a:r>
          </a:p>
          <a:p>
            <a:pPr lvl="1">
              <a:spcBef>
                <a:spcPts val="600"/>
              </a:spcBef>
              <a:spcAft>
                <a:spcPts val="600"/>
              </a:spcAft>
            </a:pPr>
            <a:r>
              <a:rPr lang="en-US" sz="1400" dirty="0"/>
              <a:t>Site Plan Sets (Beacon Island &amp; 700 Smith Blvd.) - 68 drawings</a:t>
            </a:r>
          </a:p>
          <a:p>
            <a:pPr lvl="1">
              <a:spcBef>
                <a:spcPts val="600"/>
              </a:spcBef>
              <a:spcAft>
                <a:spcPts val="600"/>
              </a:spcAft>
            </a:pPr>
            <a:r>
              <a:rPr lang="en-US" sz="1400" dirty="0"/>
              <a:t>Normanskill Street Rehabilitation Plan - 17 drawings</a:t>
            </a:r>
          </a:p>
          <a:p>
            <a:pPr lvl="1">
              <a:spcBef>
                <a:spcPts val="600"/>
              </a:spcBef>
              <a:spcAft>
                <a:spcPts val="600"/>
              </a:spcAft>
            </a:pPr>
            <a:r>
              <a:rPr lang="en-US" sz="1400" dirty="0"/>
              <a:t>Offsite Roadway &amp; Utility Plan - 8 drawings</a:t>
            </a:r>
          </a:p>
          <a:p>
            <a:pPr lvl="1">
              <a:spcBef>
                <a:spcPts val="600"/>
              </a:spcBef>
              <a:spcAft>
                <a:spcPts val="600"/>
              </a:spcAft>
            </a:pPr>
            <a:r>
              <a:rPr lang="en-US" sz="1400" dirty="0"/>
              <a:t>SEQRA Compliance Document - 18 pages</a:t>
            </a:r>
          </a:p>
          <a:p>
            <a:pPr lvl="1">
              <a:spcBef>
                <a:spcPts val="600"/>
              </a:spcBef>
              <a:spcAft>
                <a:spcPts val="600"/>
              </a:spcAft>
            </a:pPr>
            <a:r>
              <a:rPr lang="en-US" sz="1400" dirty="0"/>
              <a:t>Supplemental EIS - 1,460 pages</a:t>
            </a:r>
          </a:p>
          <a:p>
            <a:pPr lvl="1">
              <a:spcBef>
                <a:spcPts val="600"/>
              </a:spcBef>
              <a:spcAft>
                <a:spcPts val="600"/>
              </a:spcAft>
            </a:pPr>
            <a:r>
              <a:rPr lang="en-US" sz="1400" dirty="0"/>
              <a:t>Joint Permit Application - 1,086 pages</a:t>
            </a:r>
          </a:p>
          <a:p>
            <a:pPr lvl="1">
              <a:spcBef>
                <a:spcPts val="600"/>
              </a:spcBef>
              <a:spcAft>
                <a:spcPts val="600"/>
              </a:spcAft>
            </a:pPr>
            <a:r>
              <a:rPr lang="en-US" sz="1400" dirty="0"/>
              <a:t>Part 182 Application - 396 pages</a:t>
            </a:r>
          </a:p>
          <a:p>
            <a:pPr lvl="1">
              <a:spcBef>
                <a:spcPts val="600"/>
              </a:spcBef>
              <a:spcAft>
                <a:spcPts val="600"/>
              </a:spcAft>
            </a:pPr>
            <a:r>
              <a:rPr lang="en-US" sz="1400" dirty="0"/>
              <a:t>2019 Final Generic EIS (FGEIS) - 3,600 pages</a:t>
            </a:r>
          </a:p>
          <a:p>
            <a:pPr>
              <a:spcBef>
                <a:spcPts val="600"/>
              </a:spcBef>
              <a:spcAft>
                <a:spcPts val="600"/>
              </a:spcAft>
            </a:pPr>
            <a:r>
              <a:rPr lang="en-US" sz="1600" dirty="0"/>
              <a:t>626,000 square foot Off-Shore Wind Tower Manufacturing Plant. Go to portofalbany.us for more details:</a:t>
            </a:r>
          </a:p>
          <a:p>
            <a:pPr marL="0" marR="0" indent="0">
              <a:lnSpc>
                <a:spcPts val="1230"/>
              </a:lnSpc>
              <a:spcBef>
                <a:spcPts val="0"/>
              </a:spcBef>
              <a:spcAft>
                <a:spcPts val="0"/>
              </a:spcAft>
              <a:buNone/>
              <a:tabLst>
                <a:tab pos="1370965" algn="l"/>
                <a:tab pos="1371600" algn="l"/>
              </a:tabLst>
            </a:pPr>
            <a:endParaRPr lang="en-US" sz="1600" dirty="0">
              <a:ea typeface="Calibri Light" panose="020F0302020204030204" pitchFamily="34" charset="0"/>
              <a:cs typeface="Calibri Light" panose="020F0302020204030204" pitchFamily="34" charset="0"/>
            </a:endParaRPr>
          </a:p>
          <a:p>
            <a:pPr marL="0" marR="0" indent="0">
              <a:lnSpc>
                <a:spcPts val="1230"/>
              </a:lnSpc>
              <a:spcBef>
                <a:spcPts val="0"/>
              </a:spcBef>
              <a:spcAft>
                <a:spcPts val="0"/>
              </a:spcAft>
              <a:buNone/>
              <a:tabLst>
                <a:tab pos="1370965" algn="l"/>
                <a:tab pos="1371600" algn="l"/>
              </a:tabLst>
            </a:pPr>
            <a:r>
              <a:rPr lang="en-US" sz="1600" dirty="0">
                <a:ea typeface="Calibri Light" panose="020F0302020204030204" pitchFamily="34" charset="0"/>
                <a:cs typeface="Calibri Light" panose="020F0302020204030204" pitchFamily="34" charset="0"/>
              </a:rPr>
              <a:t> 	</a:t>
            </a:r>
            <a:r>
              <a:rPr lang="en-US" sz="1600" u="sng" dirty="0">
                <a:solidFill>
                  <a:srgbClr val="FF0000"/>
                </a:solidFill>
                <a:ea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https://www.portofalbany.us/public-records/public-documents/</a:t>
            </a:r>
            <a:endParaRPr lang="en-US" sz="1600" u="sng" dirty="0">
              <a:solidFill>
                <a:srgbClr val="FF0000"/>
              </a:solidFill>
              <a:ea typeface="Calibri Light" panose="020F0302020204030204" pitchFamily="34" charset="0"/>
              <a:cs typeface="Calibri Light" panose="020F0302020204030204" pitchFamily="34" charset="0"/>
            </a:endParaRPr>
          </a:p>
          <a:p>
            <a:pPr lvl="1">
              <a:spcBef>
                <a:spcPts val="600"/>
              </a:spcBef>
              <a:spcAft>
                <a:spcPts val="600"/>
              </a:spcAft>
            </a:pPr>
            <a:endParaRPr lang="en-US" sz="1400" dirty="0"/>
          </a:p>
        </p:txBody>
      </p:sp>
      <p:sp>
        <p:nvSpPr>
          <p:cNvPr id="4" name="Slide Number Placeholder 3">
            <a:extLst>
              <a:ext uri="{FF2B5EF4-FFF2-40B4-BE49-F238E27FC236}">
                <a16:creationId xmlns:a16="http://schemas.microsoft.com/office/drawing/2014/main" id="{D9DB5272-977B-41BD-99EC-933DC94D9B23}"/>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3837826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C4B1CA5-1401-4DEA-9DBC-D72FE0A3404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25504" y="1600200"/>
            <a:ext cx="8892991" cy="4199467"/>
          </a:xfrm>
        </p:spPr>
      </p:pic>
      <p:cxnSp>
        <p:nvCxnSpPr>
          <p:cNvPr id="14" name="Straight Arrow Connector 13">
            <a:extLst>
              <a:ext uri="{FF2B5EF4-FFF2-40B4-BE49-F238E27FC236}">
                <a16:creationId xmlns:a16="http://schemas.microsoft.com/office/drawing/2014/main" id="{218238F1-7125-487F-99A7-7D5207148A3C}"/>
              </a:ext>
            </a:extLst>
          </p:cNvPr>
          <p:cNvCxnSpPr>
            <a:endCxn id="11" idx="7"/>
          </p:cNvCxnSpPr>
          <p:nvPr/>
        </p:nvCxnSpPr>
        <p:spPr>
          <a:xfrm flipH="1">
            <a:off x="7053122" y="2667000"/>
            <a:ext cx="262078" cy="666631"/>
          </a:xfrm>
          <a:prstGeom prst="straightConnector1">
            <a:avLst/>
          </a:prstGeom>
          <a:solidFill>
            <a:schemeClr val="bg1">
              <a:alpha val="50000"/>
            </a:schemeClr>
          </a:solidFill>
          <a:ln w="9525">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cxnSp>
      <p:grpSp>
        <p:nvGrpSpPr>
          <p:cNvPr id="28" name="Group 27">
            <a:extLst>
              <a:ext uri="{FF2B5EF4-FFF2-40B4-BE49-F238E27FC236}">
                <a16:creationId xmlns:a16="http://schemas.microsoft.com/office/drawing/2014/main" id="{9CDA0B70-3B52-422D-968B-53367A9E898D}"/>
              </a:ext>
            </a:extLst>
          </p:cNvPr>
          <p:cNvGrpSpPr/>
          <p:nvPr/>
        </p:nvGrpSpPr>
        <p:grpSpPr>
          <a:xfrm>
            <a:off x="990600" y="1732865"/>
            <a:ext cx="7677150" cy="3746552"/>
            <a:chOff x="990600" y="1732865"/>
            <a:chExt cx="7677150" cy="3746552"/>
          </a:xfrm>
        </p:grpSpPr>
        <p:sp>
          <p:nvSpPr>
            <p:cNvPr id="10" name="Oval 9">
              <a:extLst>
                <a:ext uri="{FF2B5EF4-FFF2-40B4-BE49-F238E27FC236}">
                  <a16:creationId xmlns:a16="http://schemas.microsoft.com/office/drawing/2014/main" id="{FEB9FA3D-00E0-44B4-BF1D-50C9AA64EA8B}"/>
                </a:ext>
              </a:extLst>
            </p:cNvPr>
            <p:cNvSpPr/>
            <p:nvPr/>
          </p:nvSpPr>
          <p:spPr>
            <a:xfrm>
              <a:off x="6781800" y="3048000"/>
              <a:ext cx="228600" cy="161895"/>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C01712B-BC44-4BEF-A9ED-8DA23136912D}"/>
                </a:ext>
              </a:extLst>
            </p:cNvPr>
            <p:cNvSpPr/>
            <p:nvPr/>
          </p:nvSpPr>
          <p:spPr>
            <a:xfrm>
              <a:off x="6858000" y="3309922"/>
              <a:ext cx="228600" cy="161895"/>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6BE852B-D367-4A7D-A4D3-64C6F9159FB9}"/>
                </a:ext>
              </a:extLst>
            </p:cNvPr>
            <p:cNvSpPr/>
            <p:nvPr/>
          </p:nvSpPr>
          <p:spPr>
            <a:xfrm>
              <a:off x="2971800" y="3457091"/>
              <a:ext cx="228600" cy="161895"/>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FA832268-5C2B-4140-8408-1AD155276FE6}"/>
                </a:ext>
              </a:extLst>
            </p:cNvPr>
            <p:cNvGrpSpPr/>
            <p:nvPr/>
          </p:nvGrpSpPr>
          <p:grpSpPr>
            <a:xfrm>
              <a:off x="990600" y="1732865"/>
              <a:ext cx="7677150" cy="3746552"/>
              <a:chOff x="990600" y="1732865"/>
              <a:chExt cx="7677150" cy="3746552"/>
            </a:xfrm>
          </p:grpSpPr>
          <p:sp>
            <p:nvSpPr>
              <p:cNvPr id="7" name="TextBox 6">
                <a:extLst>
                  <a:ext uri="{FF2B5EF4-FFF2-40B4-BE49-F238E27FC236}">
                    <a16:creationId xmlns:a16="http://schemas.microsoft.com/office/drawing/2014/main" id="{58B03EE5-84B6-453D-A183-E683C882109C}"/>
                  </a:ext>
                </a:extLst>
              </p:cNvPr>
              <p:cNvSpPr txBox="1"/>
              <p:nvPr/>
            </p:nvSpPr>
            <p:spPr>
              <a:xfrm rot="21363326">
                <a:off x="1529527" y="4404202"/>
                <a:ext cx="1143000" cy="200055"/>
              </a:xfrm>
              <a:prstGeom prst="rect">
                <a:avLst/>
              </a:prstGeom>
              <a:noFill/>
            </p:spPr>
            <p:txBody>
              <a:bodyPr wrap="square" rtlCol="0">
                <a:spAutoFit/>
              </a:bodyPr>
              <a:lstStyle/>
              <a:p>
                <a:pPr algn="ctr"/>
                <a:r>
                  <a:rPr lang="en-US" sz="700" dirty="0">
                    <a:solidFill>
                      <a:schemeClr val="bg1"/>
                    </a:solidFill>
                  </a:rPr>
                  <a:t>Hudson River</a:t>
                </a:r>
              </a:p>
            </p:txBody>
          </p:sp>
          <p:sp>
            <p:nvSpPr>
              <p:cNvPr id="8" name="TextBox 7">
                <a:extLst>
                  <a:ext uri="{FF2B5EF4-FFF2-40B4-BE49-F238E27FC236}">
                    <a16:creationId xmlns:a16="http://schemas.microsoft.com/office/drawing/2014/main" id="{34E644FC-E5B1-460F-95FE-E1A5AD1E43F2}"/>
                  </a:ext>
                </a:extLst>
              </p:cNvPr>
              <p:cNvSpPr txBox="1"/>
              <p:nvPr/>
            </p:nvSpPr>
            <p:spPr>
              <a:xfrm>
                <a:off x="3399074" y="3209895"/>
                <a:ext cx="842368" cy="200055"/>
              </a:xfrm>
              <a:prstGeom prst="rect">
                <a:avLst/>
              </a:prstGeom>
              <a:noFill/>
            </p:spPr>
            <p:txBody>
              <a:bodyPr wrap="square" rtlCol="0">
                <a:spAutoFit/>
              </a:bodyPr>
              <a:lstStyle/>
              <a:p>
                <a:pPr algn="ctr"/>
                <a:r>
                  <a:rPr lang="en-US" sz="700" dirty="0">
                    <a:solidFill>
                      <a:schemeClr val="bg1"/>
                    </a:solidFill>
                  </a:rPr>
                  <a:t>Normans Kill</a:t>
                </a:r>
              </a:p>
            </p:txBody>
          </p:sp>
          <p:grpSp>
            <p:nvGrpSpPr>
              <p:cNvPr id="26" name="Group 25">
                <a:extLst>
                  <a:ext uri="{FF2B5EF4-FFF2-40B4-BE49-F238E27FC236}">
                    <a16:creationId xmlns:a16="http://schemas.microsoft.com/office/drawing/2014/main" id="{A378B39F-0800-44D2-9BFF-73A474223C72}"/>
                  </a:ext>
                </a:extLst>
              </p:cNvPr>
              <p:cNvGrpSpPr/>
              <p:nvPr/>
            </p:nvGrpSpPr>
            <p:grpSpPr>
              <a:xfrm>
                <a:off x="990600" y="1732865"/>
                <a:ext cx="7677150" cy="3746552"/>
                <a:chOff x="990600" y="1732865"/>
                <a:chExt cx="7677150" cy="3746552"/>
              </a:xfrm>
            </p:grpSpPr>
            <p:sp>
              <p:nvSpPr>
                <p:cNvPr id="12" name="Callout: Bent Line 11">
                  <a:extLst>
                    <a:ext uri="{FF2B5EF4-FFF2-40B4-BE49-F238E27FC236}">
                      <a16:creationId xmlns:a16="http://schemas.microsoft.com/office/drawing/2014/main" id="{99B94863-A1DE-4623-BB5B-4C2CB4FE4EFE}"/>
                    </a:ext>
                  </a:extLst>
                </p:cNvPr>
                <p:cNvSpPr/>
                <p:nvPr/>
              </p:nvSpPr>
              <p:spPr>
                <a:xfrm>
                  <a:off x="7524750" y="2572512"/>
                  <a:ext cx="1143000" cy="399288"/>
                </a:xfrm>
                <a:prstGeom prst="borderCallout2">
                  <a:avLst>
                    <a:gd name="adj1" fmla="val 18750"/>
                    <a:gd name="adj2" fmla="val -8333"/>
                    <a:gd name="adj3" fmla="val 18750"/>
                    <a:gd name="adj4" fmla="val -16667"/>
                    <a:gd name="adj5" fmla="val 129994"/>
                    <a:gd name="adj6" fmla="val -47778"/>
                  </a:avLst>
                </a:prstGeom>
                <a:solidFill>
                  <a:schemeClr val="bg1">
                    <a:alpha val="50000"/>
                  </a:schemeClr>
                </a:solidFill>
                <a:ln w="9525">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Existing low level fixed bridges </a:t>
                  </a:r>
                </a:p>
              </p:txBody>
            </p:sp>
            <p:sp>
              <p:nvSpPr>
                <p:cNvPr id="15" name="Callout: Bent Line 14">
                  <a:extLst>
                    <a:ext uri="{FF2B5EF4-FFF2-40B4-BE49-F238E27FC236}">
                      <a16:creationId xmlns:a16="http://schemas.microsoft.com/office/drawing/2014/main" id="{92884F7E-6B5B-4EC5-9800-C76A06C78202}"/>
                    </a:ext>
                  </a:extLst>
                </p:cNvPr>
                <p:cNvSpPr/>
                <p:nvPr/>
              </p:nvSpPr>
              <p:spPr>
                <a:xfrm>
                  <a:off x="6166597" y="2145895"/>
                  <a:ext cx="1143000" cy="399288"/>
                </a:xfrm>
                <a:prstGeom prst="borderCallout2">
                  <a:avLst>
                    <a:gd name="adj1" fmla="val 18750"/>
                    <a:gd name="adj2" fmla="val -8333"/>
                    <a:gd name="adj3" fmla="val 18750"/>
                    <a:gd name="adj4" fmla="val -16667"/>
                    <a:gd name="adj5" fmla="val 382278"/>
                    <a:gd name="adj6" fmla="val -66919"/>
                  </a:avLst>
                </a:prstGeom>
                <a:solidFill>
                  <a:schemeClr val="bg1">
                    <a:alpha val="50000"/>
                  </a:schemeClr>
                </a:solidFill>
                <a:ln w="9525">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Normanskill Street Improvements </a:t>
                  </a:r>
                </a:p>
              </p:txBody>
            </p:sp>
            <p:sp>
              <p:nvSpPr>
                <p:cNvPr id="16" name="Callout: Bent Line 15">
                  <a:extLst>
                    <a:ext uri="{FF2B5EF4-FFF2-40B4-BE49-F238E27FC236}">
                      <a16:creationId xmlns:a16="http://schemas.microsoft.com/office/drawing/2014/main" id="{760B69FB-198B-417F-A33E-19A8C80C2F6C}"/>
                    </a:ext>
                  </a:extLst>
                </p:cNvPr>
                <p:cNvSpPr/>
                <p:nvPr/>
              </p:nvSpPr>
              <p:spPr>
                <a:xfrm>
                  <a:off x="990600" y="5058156"/>
                  <a:ext cx="1981200" cy="421261"/>
                </a:xfrm>
                <a:prstGeom prst="borderCallout2">
                  <a:avLst>
                    <a:gd name="adj1" fmla="val 18750"/>
                    <a:gd name="adj2" fmla="val -8333"/>
                    <a:gd name="adj3" fmla="val 18750"/>
                    <a:gd name="adj4" fmla="val -16667"/>
                    <a:gd name="adj5" fmla="val -283313"/>
                    <a:gd name="adj6" fmla="val 22852"/>
                  </a:avLst>
                </a:prstGeom>
                <a:solidFill>
                  <a:schemeClr val="bg1">
                    <a:alpha val="50000"/>
                  </a:schemeClr>
                </a:solidFill>
                <a:ln w="9525">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Main Site Development (81.6 acres)</a:t>
                  </a:r>
                </a:p>
                <a:p>
                  <a:pPr algn="ctr"/>
                  <a:r>
                    <a:rPr lang="en-US" sz="900" dirty="0">
                      <a:solidFill>
                        <a:schemeClr val="tx1"/>
                      </a:solidFill>
                    </a:rPr>
                    <a:t>(+/- 604,000 SF of warehouse buildings)</a:t>
                  </a:r>
                </a:p>
              </p:txBody>
            </p:sp>
            <p:grpSp>
              <p:nvGrpSpPr>
                <p:cNvPr id="25" name="Group 24">
                  <a:extLst>
                    <a:ext uri="{FF2B5EF4-FFF2-40B4-BE49-F238E27FC236}">
                      <a16:creationId xmlns:a16="http://schemas.microsoft.com/office/drawing/2014/main" id="{65A1A780-20F0-4525-830F-BE4F95A49DC4}"/>
                    </a:ext>
                  </a:extLst>
                </p:cNvPr>
                <p:cNvGrpSpPr/>
                <p:nvPr/>
              </p:nvGrpSpPr>
              <p:grpSpPr>
                <a:xfrm>
                  <a:off x="2912797" y="1732865"/>
                  <a:ext cx="2098594" cy="928453"/>
                  <a:chOff x="2912797" y="1732865"/>
                  <a:chExt cx="2098594" cy="928453"/>
                </a:xfrm>
              </p:grpSpPr>
              <p:sp>
                <p:nvSpPr>
                  <p:cNvPr id="17" name="Callout: Bent Line 16">
                    <a:extLst>
                      <a:ext uri="{FF2B5EF4-FFF2-40B4-BE49-F238E27FC236}">
                        <a16:creationId xmlns:a16="http://schemas.microsoft.com/office/drawing/2014/main" id="{605AC5DC-566B-4736-A22D-DA32A3843F46}"/>
                      </a:ext>
                    </a:extLst>
                  </p:cNvPr>
                  <p:cNvSpPr/>
                  <p:nvPr/>
                </p:nvSpPr>
                <p:spPr>
                  <a:xfrm>
                    <a:off x="2912797" y="1732865"/>
                    <a:ext cx="1328645" cy="421261"/>
                  </a:xfrm>
                  <a:prstGeom prst="borderCallout2">
                    <a:avLst>
                      <a:gd name="adj1" fmla="val 18750"/>
                      <a:gd name="adj2" fmla="val -8333"/>
                      <a:gd name="adj3" fmla="val 18750"/>
                      <a:gd name="adj4" fmla="val -16667"/>
                      <a:gd name="adj5" fmla="val 380208"/>
                      <a:gd name="adj6" fmla="val -63588"/>
                    </a:avLst>
                  </a:prstGeom>
                  <a:solidFill>
                    <a:schemeClr val="bg1">
                      <a:alpha val="50000"/>
                    </a:schemeClr>
                  </a:solidFill>
                  <a:ln w="9525">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Surface parking lot on 4.5 acre adjoining property</a:t>
                    </a:r>
                  </a:p>
                </p:txBody>
              </p:sp>
              <p:sp>
                <p:nvSpPr>
                  <p:cNvPr id="19" name="Callout: Bent Line 18">
                    <a:extLst>
                      <a:ext uri="{FF2B5EF4-FFF2-40B4-BE49-F238E27FC236}">
                        <a16:creationId xmlns:a16="http://schemas.microsoft.com/office/drawing/2014/main" id="{D0061FDA-934D-4348-959E-3FAF39B6DB84}"/>
                      </a:ext>
                    </a:extLst>
                  </p:cNvPr>
                  <p:cNvSpPr/>
                  <p:nvPr/>
                </p:nvSpPr>
                <p:spPr>
                  <a:xfrm>
                    <a:off x="3868391" y="2262030"/>
                    <a:ext cx="1143000" cy="399288"/>
                  </a:xfrm>
                  <a:prstGeom prst="borderCallout2">
                    <a:avLst>
                      <a:gd name="adj1" fmla="val 18750"/>
                      <a:gd name="adj2" fmla="val -8333"/>
                      <a:gd name="adj3" fmla="val 18750"/>
                      <a:gd name="adj4" fmla="val -16667"/>
                      <a:gd name="adj5" fmla="val 301171"/>
                      <a:gd name="adj6" fmla="val -63940"/>
                    </a:avLst>
                  </a:prstGeom>
                  <a:solidFill>
                    <a:schemeClr val="bg1">
                      <a:alpha val="50000"/>
                    </a:schemeClr>
                  </a:solidFill>
                  <a:ln w="9525">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Proposed Bridge over Normans Kill</a:t>
                    </a:r>
                  </a:p>
                </p:txBody>
              </p:sp>
            </p:grpSp>
            <p:sp>
              <p:nvSpPr>
                <p:cNvPr id="23" name="Callout: Bent Line 22">
                  <a:extLst>
                    <a:ext uri="{FF2B5EF4-FFF2-40B4-BE49-F238E27FC236}">
                      <a16:creationId xmlns:a16="http://schemas.microsoft.com/office/drawing/2014/main" id="{18C80ACA-5CFD-4E6E-9F32-7036141D7CA1}"/>
                    </a:ext>
                  </a:extLst>
                </p:cNvPr>
                <p:cNvSpPr/>
                <p:nvPr/>
              </p:nvSpPr>
              <p:spPr>
                <a:xfrm>
                  <a:off x="6096000" y="4790542"/>
                  <a:ext cx="1428750" cy="421261"/>
                </a:xfrm>
                <a:prstGeom prst="borderCallout2">
                  <a:avLst>
                    <a:gd name="adj1" fmla="val 21902"/>
                    <a:gd name="adj2" fmla="val 103876"/>
                    <a:gd name="adj3" fmla="val 23409"/>
                    <a:gd name="adj4" fmla="val 113373"/>
                    <a:gd name="adj5" fmla="val -186018"/>
                    <a:gd name="adj6" fmla="val 142588"/>
                  </a:avLst>
                </a:prstGeom>
                <a:solidFill>
                  <a:schemeClr val="bg1">
                    <a:alpha val="50000"/>
                  </a:schemeClr>
                </a:solidFill>
                <a:ln w="9525">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Offsite Building at</a:t>
                  </a:r>
                </a:p>
                <a:p>
                  <a:pPr algn="ctr"/>
                  <a:r>
                    <a:rPr lang="en-US" sz="900" dirty="0">
                      <a:solidFill>
                        <a:schemeClr val="tx1"/>
                      </a:solidFill>
                    </a:rPr>
                    <a:t>700 Smith Blvd (14 acres)</a:t>
                  </a:r>
                </a:p>
              </p:txBody>
            </p:sp>
          </p:grpSp>
        </p:grpSp>
      </p:grpSp>
      <p:sp>
        <p:nvSpPr>
          <p:cNvPr id="24" name="Content Placeholder 2">
            <a:extLst>
              <a:ext uri="{FF2B5EF4-FFF2-40B4-BE49-F238E27FC236}">
                <a16:creationId xmlns:a16="http://schemas.microsoft.com/office/drawing/2014/main" id="{33F06F51-2050-4A34-91BD-0B98D18D28EE}"/>
              </a:ext>
            </a:extLst>
          </p:cNvPr>
          <p:cNvSpPr txBox="1">
            <a:spLocks/>
          </p:cNvSpPr>
          <p:nvPr/>
        </p:nvSpPr>
        <p:spPr>
          <a:xfrm>
            <a:off x="125504" y="5891051"/>
            <a:ext cx="3182591" cy="37339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ts val="600"/>
              </a:spcBef>
              <a:spcAft>
                <a:spcPts val="600"/>
              </a:spcAft>
              <a:buNone/>
            </a:pPr>
            <a:r>
              <a:rPr lang="en-US" sz="1600" b="1" dirty="0"/>
              <a:t>Project Location / Project Site</a:t>
            </a:r>
          </a:p>
        </p:txBody>
      </p:sp>
      <p:sp>
        <p:nvSpPr>
          <p:cNvPr id="29" name="Callout: Bent Line 28">
            <a:extLst>
              <a:ext uri="{FF2B5EF4-FFF2-40B4-BE49-F238E27FC236}">
                <a16:creationId xmlns:a16="http://schemas.microsoft.com/office/drawing/2014/main" id="{5FC447E7-4707-4D36-A9A5-14D603FE83E4}"/>
              </a:ext>
            </a:extLst>
          </p:cNvPr>
          <p:cNvSpPr/>
          <p:nvPr/>
        </p:nvSpPr>
        <p:spPr>
          <a:xfrm>
            <a:off x="2985502" y="4535778"/>
            <a:ext cx="1981200" cy="421261"/>
          </a:xfrm>
          <a:prstGeom prst="borderCallout2">
            <a:avLst>
              <a:gd name="adj1" fmla="val 18750"/>
              <a:gd name="adj2" fmla="val -8333"/>
              <a:gd name="adj3" fmla="val 18750"/>
              <a:gd name="adj4" fmla="val -16667"/>
              <a:gd name="adj5" fmla="val -70635"/>
              <a:gd name="adj6" fmla="val -22836"/>
            </a:avLst>
          </a:prstGeom>
          <a:solidFill>
            <a:schemeClr val="bg1">
              <a:alpha val="50000"/>
            </a:schemeClr>
          </a:solidFill>
          <a:ln w="9525">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New Wharf and Dredging</a:t>
            </a:r>
          </a:p>
          <a:p>
            <a:pPr algn="ctr"/>
            <a:r>
              <a:rPr lang="en-US" sz="900" dirty="0">
                <a:solidFill>
                  <a:schemeClr val="tx1"/>
                </a:solidFill>
              </a:rPr>
              <a:t>(+/- 500 linear feet) </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30" name="Title 1">
            <a:extLst>
              <a:ext uri="{FF2B5EF4-FFF2-40B4-BE49-F238E27FC236}">
                <a16:creationId xmlns:a16="http://schemas.microsoft.com/office/drawing/2014/main" id="{CEDD4456-8BB6-4544-981A-37CEA82C5F83}"/>
              </a:ext>
            </a:extLst>
          </p:cNvPr>
          <p:cNvSpPr txBox="1">
            <a:spLocks/>
          </p:cNvSpPr>
          <p:nvPr/>
        </p:nvSpPr>
        <p:spPr>
          <a:xfrm>
            <a:off x="457200" y="190500"/>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000" dirty="0"/>
              <a:t>Project Overview</a:t>
            </a:r>
          </a:p>
        </p:txBody>
      </p:sp>
    </p:spTree>
    <p:extLst>
      <p:ext uri="{BB962C8B-B14F-4D97-AF65-F5344CB8AC3E}">
        <p14:creationId xmlns:p14="http://schemas.microsoft.com/office/powerpoint/2010/main" val="2116749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8325"/>
            <a:ext cx="8229600" cy="1143000"/>
          </a:xfrm>
        </p:spPr>
        <p:txBody>
          <a:bodyPr>
            <a:normAutofit/>
          </a:bodyPr>
          <a:lstStyle/>
          <a:p>
            <a:r>
              <a:rPr lang="en-US" sz="4000" dirty="0"/>
              <a:t>Project Overview</a:t>
            </a:r>
          </a:p>
        </p:txBody>
      </p:sp>
      <p:sp>
        <p:nvSpPr>
          <p:cNvPr id="3" name="Content Placeholder 2"/>
          <p:cNvSpPr>
            <a:spLocks noGrp="1"/>
          </p:cNvSpPr>
          <p:nvPr>
            <p:ph idx="1"/>
          </p:nvPr>
        </p:nvSpPr>
        <p:spPr>
          <a:xfrm>
            <a:off x="457200" y="1648510"/>
            <a:ext cx="8229600" cy="4890402"/>
          </a:xfrm>
        </p:spPr>
        <p:txBody>
          <a:bodyPr vert="horz" lIns="91440" tIns="45720" rIns="91440" bIns="45720" anchor="t">
            <a:noAutofit/>
          </a:bodyPr>
          <a:lstStyle/>
          <a:p>
            <a:pPr marL="0" indent="0">
              <a:spcBef>
                <a:spcPts val="600"/>
              </a:spcBef>
              <a:spcAft>
                <a:spcPts val="600"/>
              </a:spcAft>
              <a:buNone/>
            </a:pPr>
            <a:endParaRPr lang="en-US" sz="1600" dirty="0"/>
          </a:p>
          <a:p>
            <a:pPr>
              <a:spcBef>
                <a:spcPts val="600"/>
              </a:spcBef>
              <a:spcAft>
                <a:spcPts val="600"/>
              </a:spcAft>
            </a:pPr>
            <a:r>
              <a:rPr lang="en-US" sz="1600" dirty="0"/>
              <a:t>+/- 626,000 square feet (SF) of Manufacturing space throughout 5 separate buildings, utility services, and stormwater management facilities</a:t>
            </a:r>
          </a:p>
          <a:p>
            <a:pPr>
              <a:spcBef>
                <a:spcPts val="600"/>
              </a:spcBef>
              <a:spcAft>
                <a:spcPts val="600"/>
              </a:spcAft>
            </a:pPr>
            <a:r>
              <a:rPr lang="en-US" sz="1600" dirty="0">
                <a:effectLst/>
                <a:ea typeface="Times New Roman" panose="02020603050405020304" pitchFamily="18" charset="0"/>
                <a:cs typeface="Times New Roman" panose="02020603050405020304" pitchFamily="18" charset="0"/>
              </a:rPr>
              <a:t>The following is a breakdown of the function and size of each building modified for Transition Piece manufacturing:</a:t>
            </a: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A  Plate Preparation &amp; Welding (299,414 s.f.)</a:t>
            </a:r>
            <a:endParaRPr lang="en-US" sz="1600" dirty="0">
              <a:ea typeface="Times New Roman" panose="02020603050405020304" pitchFamily="18" charset="0"/>
            </a:endParaRP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B  Welding Finishing (111,189 s.f.)</a:t>
            </a:r>
            <a:endParaRPr lang="en-US" sz="1600" dirty="0">
              <a:ea typeface="Times New Roman" panose="02020603050405020304" pitchFamily="18" charset="0"/>
            </a:endParaRP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C  Blast Metallization Plant (132,014 s.f.)</a:t>
            </a:r>
            <a:endParaRPr lang="en-US" sz="1600" dirty="0">
              <a:ea typeface="Times New Roman" panose="02020603050405020304" pitchFamily="18" charset="0"/>
            </a:endParaRP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D  Internal Assembly finishing (61,647 s.f.)</a:t>
            </a:r>
            <a:endParaRPr lang="en-US" sz="1600" dirty="0">
              <a:ea typeface="Times New Roman" panose="02020603050405020304" pitchFamily="18" charset="0"/>
            </a:endParaRPr>
          </a:p>
          <a:p>
            <a:pPr lvl="1">
              <a:spcBef>
                <a:spcPts val="600"/>
              </a:spcBef>
              <a:spcAft>
                <a:spcPts val="600"/>
              </a:spcAft>
            </a:pPr>
            <a:r>
              <a:rPr lang="en-US" sz="1600" dirty="0">
                <a:effectLst/>
                <a:ea typeface="Times New Roman" panose="02020603050405020304" pitchFamily="18" charset="0"/>
                <a:cs typeface="Times New Roman" panose="02020603050405020304" pitchFamily="18" charset="0"/>
              </a:rPr>
              <a:t>Building E  Material Receiving &amp; Staging Yard (</a:t>
            </a:r>
            <a:r>
              <a:rPr lang="en-US" sz="1600" dirty="0">
                <a:ea typeface="Times New Roman" panose="02020603050405020304" pitchFamily="18" charset="0"/>
                <a:cs typeface="Times New Roman" panose="02020603050405020304" pitchFamily="18" charset="0"/>
              </a:rPr>
              <a:t>21,748</a:t>
            </a:r>
            <a:r>
              <a:rPr lang="en-US" sz="1600" dirty="0">
                <a:effectLst/>
                <a:ea typeface="Times New Roman" panose="02020603050405020304" pitchFamily="18" charset="0"/>
                <a:cs typeface="Times New Roman" panose="02020603050405020304" pitchFamily="18" charset="0"/>
              </a:rPr>
              <a:t> </a:t>
            </a:r>
            <a:r>
              <a:rPr lang="en-US" sz="1600" dirty="0" err="1">
                <a:effectLst/>
                <a:ea typeface="Times New Roman" panose="02020603050405020304" pitchFamily="18" charset="0"/>
                <a:cs typeface="Times New Roman" panose="02020603050405020304" pitchFamily="18" charset="0"/>
              </a:rPr>
              <a:t>s.f.</a:t>
            </a:r>
            <a:r>
              <a:rPr lang="en-US" sz="1600" dirty="0">
                <a:effectLst/>
                <a:ea typeface="Times New Roman" panose="02020603050405020304" pitchFamily="18" charset="0"/>
                <a:cs typeface="Times New Roman" panose="02020603050405020304" pitchFamily="18" charset="0"/>
              </a:rPr>
              <a:t>)</a:t>
            </a:r>
          </a:p>
          <a:p>
            <a:pPr>
              <a:spcBef>
                <a:spcPts val="600"/>
              </a:spcBef>
              <a:spcAft>
                <a:spcPts val="600"/>
              </a:spcAft>
            </a:pPr>
            <a:r>
              <a:rPr lang="en-US" sz="1600" dirty="0"/>
              <a:t>Parking area with 360 spaces </a:t>
            </a:r>
          </a:p>
          <a:p>
            <a:pPr marL="393192" lvl="1" indent="0">
              <a:spcBef>
                <a:spcPts val="600"/>
              </a:spcBef>
              <a:spcAft>
                <a:spcPts val="600"/>
              </a:spcAft>
              <a:buNone/>
            </a:pPr>
            <a:endParaRPr lang="en-US" sz="1600" dirty="0">
              <a:effectLst/>
              <a:ea typeface="Times New Roman" panose="02020603050405020304" pitchFamily="18" charset="0"/>
            </a:endParaRPr>
          </a:p>
        </p:txBody>
      </p:sp>
      <p:sp>
        <p:nvSpPr>
          <p:cNvPr id="4" name="Slide Number Placeholder 3">
            <a:extLst>
              <a:ext uri="{FF2B5EF4-FFF2-40B4-BE49-F238E27FC236}">
                <a16:creationId xmlns:a16="http://schemas.microsoft.com/office/drawing/2014/main" id="{009AC15F-983F-4206-8C0F-E4ECAD4C5F12}"/>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955326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7B0AB155-A2CC-4E25-8844-B522904A6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74" y="1188394"/>
            <a:ext cx="8776252" cy="4982792"/>
          </a:xfrm>
          <a:prstGeom prst="rect">
            <a:avLst/>
          </a:prstGeom>
        </p:spPr>
      </p:pic>
      <p:sp>
        <p:nvSpPr>
          <p:cNvPr id="2" name="Title 1"/>
          <p:cNvSpPr>
            <a:spLocks noGrp="1"/>
          </p:cNvSpPr>
          <p:nvPr>
            <p:ph type="title"/>
          </p:nvPr>
        </p:nvSpPr>
        <p:spPr>
          <a:xfrm>
            <a:off x="457200" y="213437"/>
            <a:ext cx="8229600" cy="1143000"/>
          </a:xfrm>
        </p:spPr>
        <p:txBody>
          <a:bodyPr>
            <a:normAutofit/>
          </a:bodyPr>
          <a:lstStyle/>
          <a:p>
            <a:r>
              <a:rPr lang="en-US" sz="4000" dirty="0"/>
              <a:t>Tower &amp; TP Production Facility Site Plan </a:t>
            </a:r>
          </a:p>
        </p:txBody>
      </p:sp>
      <p:sp>
        <p:nvSpPr>
          <p:cNvPr id="4" name="Slide Number Placeholder 3">
            <a:extLst>
              <a:ext uri="{FF2B5EF4-FFF2-40B4-BE49-F238E27FC236}">
                <a16:creationId xmlns:a16="http://schemas.microsoft.com/office/drawing/2014/main" id="{AEC1C610-DB98-4B82-9B48-E268435EA903}"/>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121105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F6E4-4410-4234-AACA-B1026901FC89}"/>
              </a:ext>
            </a:extLst>
          </p:cNvPr>
          <p:cNvSpPr>
            <a:spLocks noGrp="1"/>
          </p:cNvSpPr>
          <p:nvPr>
            <p:ph type="title"/>
          </p:nvPr>
        </p:nvSpPr>
        <p:spPr>
          <a:xfrm>
            <a:off x="288931" y="738822"/>
            <a:ext cx="8656320" cy="563559"/>
          </a:xfrm>
        </p:spPr>
        <p:txBody>
          <a:bodyPr>
            <a:noAutofit/>
          </a:bodyPr>
          <a:lstStyle/>
          <a:p>
            <a:r>
              <a:rPr lang="en-US" sz="2800" dirty="0"/>
              <a:t>Receiving &amp; Staging Facility: 700 Smith Blvd  - City of Albany</a:t>
            </a:r>
          </a:p>
        </p:txBody>
      </p:sp>
      <p:sp>
        <p:nvSpPr>
          <p:cNvPr id="3" name="Slide Number Placeholder 2">
            <a:extLst>
              <a:ext uri="{FF2B5EF4-FFF2-40B4-BE49-F238E27FC236}">
                <a16:creationId xmlns:a16="http://schemas.microsoft.com/office/drawing/2014/main" id="{7A8E2B43-72CA-490F-BF13-45B1C22A740F}"/>
              </a:ext>
            </a:extLst>
          </p:cNvPr>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8" name="Picture 7" descr="Diagram, engineering drawing&#10;&#10;Description automatically generated">
            <a:extLst>
              <a:ext uri="{FF2B5EF4-FFF2-40B4-BE49-F238E27FC236}">
                <a16:creationId xmlns:a16="http://schemas.microsoft.com/office/drawing/2014/main" id="{390D8128-6C8D-4582-A719-279346250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124" y="1353212"/>
            <a:ext cx="6487934" cy="4765966"/>
          </a:xfrm>
          <a:prstGeom prst="rect">
            <a:avLst/>
          </a:prstGeom>
        </p:spPr>
      </p:pic>
    </p:spTree>
    <p:extLst>
      <p:ext uri="{BB962C8B-B14F-4D97-AF65-F5344CB8AC3E}">
        <p14:creationId xmlns:p14="http://schemas.microsoft.com/office/powerpoint/2010/main" val="6054623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3541</TotalTime>
  <Words>2642</Words>
  <Application>Microsoft Office PowerPoint</Application>
  <PresentationFormat>On-screen Show (4:3)</PresentationFormat>
  <Paragraphs>268</Paragraphs>
  <Slides>32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Constantia</vt:lpstr>
      <vt:lpstr>Equinor Beta Light</vt:lpstr>
      <vt:lpstr>Times New Roman</vt:lpstr>
      <vt:lpstr>Wingdings 2</vt:lpstr>
      <vt:lpstr>Flow</vt:lpstr>
      <vt:lpstr>Port of Albany  Marmen-Welcon Tower Manufacturing Plant</vt:lpstr>
      <vt:lpstr>PowerPoint Presentation</vt:lpstr>
      <vt:lpstr>Project Overview </vt:lpstr>
      <vt:lpstr>Project Overview</vt:lpstr>
      <vt:lpstr>Project Overview </vt:lpstr>
      <vt:lpstr>PowerPoint Presentation</vt:lpstr>
      <vt:lpstr>Project Overview</vt:lpstr>
      <vt:lpstr>Tower &amp; TP Production Facility Site Plan </vt:lpstr>
      <vt:lpstr>Receiving &amp; Staging Facility: 700 Smith Blvd  - City of Albany</vt:lpstr>
      <vt:lpstr>PowerPoint Presentation</vt:lpstr>
      <vt:lpstr>Project Zoning Code Variance Requests</vt:lpstr>
      <vt:lpstr> Supplemental Final Environmental Impact Statement Final Finding SEQRA Statement Approval 3/15/22</vt:lpstr>
      <vt:lpstr>Development within Normans Kill 100-year Floodplain</vt:lpstr>
      <vt:lpstr>Development within Normans Kill 100-year Floodplain</vt:lpstr>
      <vt:lpstr>Front Setback Variance – 25’ Provided vs 100’ Required</vt:lpstr>
      <vt:lpstr>Front Setback Variance – 25’ Provided vs 100’ Required</vt:lpstr>
      <vt:lpstr>Landscaping Area – 8.2% Provided vs 10% Required</vt:lpstr>
      <vt:lpstr>Landscaping Area – 8.2% Provided vs 10% Required</vt:lpstr>
      <vt:lpstr>Building A – Elevations (100’ Max)</vt:lpstr>
      <vt:lpstr>Building B – Elevations (72’ Max)</vt:lpstr>
      <vt:lpstr>Building C – Elevations (83’ Bldg, 110’ Stacks Max)</vt:lpstr>
      <vt:lpstr>Building D – Elevations (93’ Max)</vt:lpstr>
      <vt:lpstr>Photo Simulations</vt:lpstr>
      <vt:lpstr>Photo Simulations</vt:lpstr>
      <vt:lpstr>Photo Simulations</vt:lpstr>
      <vt:lpstr>Photo Simulations</vt:lpstr>
      <vt:lpstr>Photo Simulations</vt:lpstr>
      <vt:lpstr>Photo – Surrounding Area</vt:lpstr>
      <vt:lpstr>Photo – Surrounding Area</vt:lpstr>
      <vt:lpstr>Photo Simulations</vt:lpstr>
      <vt:lpstr>Building Height – 100’ Provided vs 60’ Code Maximum</vt:lpstr>
      <vt:lpstr>Thank You! 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POA Permitting - Pre Application Mtg</dc:title>
  <dc:creator>Rosa, David R.</dc:creator>
  <cp:lastModifiedBy>Adam J. Frosino</cp:lastModifiedBy>
  <cp:revision>146</cp:revision>
  <dcterms:created xsi:type="dcterms:W3CDTF">2006-08-16T00:00:00Z</dcterms:created>
  <dcterms:modified xsi:type="dcterms:W3CDTF">2022-03-15T23:21:07Z</dcterms:modified>
</cp:coreProperties>
</file>